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1" r:id="rId1"/>
  </p:sldMasterIdLst>
  <p:notesMasterIdLst>
    <p:notesMasterId r:id="rId58"/>
  </p:notesMasterIdLst>
  <p:sldIdLst>
    <p:sldId id="256" r:id="rId2"/>
    <p:sldId id="342" r:id="rId3"/>
    <p:sldId id="373" r:id="rId4"/>
    <p:sldId id="370" r:id="rId5"/>
    <p:sldId id="257" r:id="rId6"/>
    <p:sldId id="302" r:id="rId7"/>
    <p:sldId id="308" r:id="rId8"/>
    <p:sldId id="368" r:id="rId9"/>
    <p:sldId id="374" r:id="rId10"/>
    <p:sldId id="369" r:id="rId11"/>
    <p:sldId id="305" r:id="rId12"/>
    <p:sldId id="353" r:id="rId13"/>
    <p:sldId id="303" r:id="rId14"/>
    <p:sldId id="350" r:id="rId15"/>
    <p:sldId id="309" r:id="rId16"/>
    <p:sldId id="375" r:id="rId17"/>
    <p:sldId id="377" r:id="rId18"/>
    <p:sldId id="378" r:id="rId19"/>
    <p:sldId id="284" r:id="rId20"/>
    <p:sldId id="394" r:id="rId21"/>
    <p:sldId id="395" r:id="rId22"/>
    <p:sldId id="396" r:id="rId23"/>
    <p:sldId id="399" r:id="rId24"/>
    <p:sldId id="329" r:id="rId25"/>
    <p:sldId id="397" r:id="rId26"/>
    <p:sldId id="379" r:id="rId27"/>
    <p:sldId id="367" r:id="rId28"/>
    <p:sldId id="330" r:id="rId29"/>
    <p:sldId id="400" r:id="rId30"/>
    <p:sldId id="316" r:id="rId31"/>
    <p:sldId id="288" r:id="rId32"/>
    <p:sldId id="317" r:id="rId33"/>
    <p:sldId id="289" r:id="rId34"/>
    <p:sldId id="320" r:id="rId35"/>
    <p:sldId id="292" r:id="rId36"/>
    <p:sldId id="380" r:id="rId37"/>
    <p:sldId id="335" r:id="rId38"/>
    <p:sldId id="355" r:id="rId39"/>
    <p:sldId id="393" r:id="rId40"/>
    <p:sldId id="401" r:id="rId41"/>
    <p:sldId id="366" r:id="rId42"/>
    <p:sldId id="389" r:id="rId43"/>
    <p:sldId id="360" r:id="rId44"/>
    <p:sldId id="384" r:id="rId45"/>
    <p:sldId id="365" r:id="rId46"/>
    <p:sldId id="385" r:id="rId47"/>
    <p:sldId id="386" r:id="rId48"/>
    <p:sldId id="402" r:id="rId49"/>
    <p:sldId id="387" r:id="rId50"/>
    <p:sldId id="381" r:id="rId51"/>
    <p:sldId id="382" r:id="rId52"/>
    <p:sldId id="282" r:id="rId53"/>
    <p:sldId id="301" r:id="rId54"/>
    <p:sldId id="388" r:id="rId55"/>
    <p:sldId id="337" r:id="rId56"/>
    <p:sldId id="339"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ston, Diane" initials="KD" lastIdx="30" clrIdx="0">
    <p:extLst/>
  </p:cmAuthor>
  <p:cmAuthor id="2" name="Bailey Grey" initials="BG" lastIdx="39" clrIdx="1"/>
  <p:cmAuthor id="3" name="ELIZABETH LOCKWOOD" initials=""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4A8E"/>
    <a:srgbClr val="29A4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804"/>
  </p:normalViewPr>
  <p:slideViewPr>
    <p:cSldViewPr snapToGrid="0" snapToObjects="1">
      <p:cViewPr>
        <p:scale>
          <a:sx n="109" d="100"/>
          <a:sy n="109" d="100"/>
        </p:scale>
        <p:origin x="-834" y="7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A8C18-470A-D84B-A844-5FB8CEEDE845}" type="datetimeFigureOut">
              <a:rPr lang="en-US" smtClean="0"/>
              <a:t>2/11/2016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0E7250-4AA4-CD4E-A51F-9DA53FFAD257}" type="slidenum">
              <a:rPr lang="en-US" smtClean="0"/>
              <a:t>‹N›</a:t>
            </a:fld>
            <a:endParaRPr lang="en-US"/>
          </a:p>
        </p:txBody>
      </p:sp>
    </p:spTree>
    <p:extLst>
      <p:ext uri="{BB962C8B-B14F-4D97-AF65-F5344CB8AC3E}">
        <p14:creationId xmlns:p14="http://schemas.microsoft.com/office/powerpoint/2010/main" val="18773330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7</a:t>
            </a:fld>
            <a:endParaRPr lang="en-US"/>
          </a:p>
        </p:txBody>
      </p:sp>
    </p:spTree>
    <p:extLst>
      <p:ext uri="{BB962C8B-B14F-4D97-AF65-F5344CB8AC3E}">
        <p14:creationId xmlns:p14="http://schemas.microsoft.com/office/powerpoint/2010/main" val="2014769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24</a:t>
            </a:fld>
            <a:endParaRPr lang="en-US" dirty="0"/>
          </a:p>
        </p:txBody>
      </p:sp>
    </p:spTree>
    <p:extLst>
      <p:ext uri="{BB962C8B-B14F-4D97-AF65-F5344CB8AC3E}">
        <p14:creationId xmlns:p14="http://schemas.microsoft.com/office/powerpoint/2010/main" val="1793689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25</a:t>
            </a:fld>
            <a:endParaRPr lang="en-US"/>
          </a:p>
        </p:txBody>
      </p:sp>
    </p:spTree>
    <p:extLst>
      <p:ext uri="{BB962C8B-B14F-4D97-AF65-F5344CB8AC3E}">
        <p14:creationId xmlns:p14="http://schemas.microsoft.com/office/powerpoint/2010/main" val="1292670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28</a:t>
            </a:fld>
            <a:endParaRPr lang="en-US"/>
          </a:p>
        </p:txBody>
      </p:sp>
    </p:spTree>
    <p:extLst>
      <p:ext uri="{BB962C8B-B14F-4D97-AF65-F5344CB8AC3E}">
        <p14:creationId xmlns:p14="http://schemas.microsoft.com/office/powerpoint/2010/main" val="1384138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29</a:t>
            </a:fld>
            <a:endParaRPr lang="en-US"/>
          </a:p>
        </p:txBody>
      </p:sp>
    </p:spTree>
    <p:extLst>
      <p:ext uri="{BB962C8B-B14F-4D97-AF65-F5344CB8AC3E}">
        <p14:creationId xmlns:p14="http://schemas.microsoft.com/office/powerpoint/2010/main" val="1862804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33</a:t>
            </a:fld>
            <a:endParaRPr lang="en-US"/>
          </a:p>
        </p:txBody>
      </p:sp>
    </p:spTree>
    <p:extLst>
      <p:ext uri="{BB962C8B-B14F-4D97-AF65-F5344CB8AC3E}">
        <p14:creationId xmlns:p14="http://schemas.microsoft.com/office/powerpoint/2010/main" val="502838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0E7250-4AA4-CD4E-A51F-9DA53FFAD257}" type="slidenum">
              <a:rPr lang="en-US" smtClean="0"/>
              <a:t>44</a:t>
            </a:fld>
            <a:endParaRPr lang="en-US"/>
          </a:p>
        </p:txBody>
      </p:sp>
    </p:spTree>
    <p:extLst>
      <p:ext uri="{BB962C8B-B14F-4D97-AF65-F5344CB8AC3E}">
        <p14:creationId xmlns:p14="http://schemas.microsoft.com/office/powerpoint/2010/main" val="9962529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All sections are relevant and important, yet the main focus, particularly regarding implementation, seems to center on the sustainable development goals (SDGs). </a:t>
            </a:r>
          </a:p>
          <a:p>
            <a:endParaRPr lang="en-US" dirty="0"/>
          </a:p>
        </p:txBody>
      </p:sp>
      <p:sp>
        <p:nvSpPr>
          <p:cNvPr id="4" name="Slide Number Placeholder 3"/>
          <p:cNvSpPr>
            <a:spLocks noGrp="1"/>
          </p:cNvSpPr>
          <p:nvPr>
            <p:ph type="sldNum" sz="quarter" idx="10"/>
          </p:nvPr>
        </p:nvSpPr>
        <p:spPr/>
        <p:txBody>
          <a:bodyPr/>
          <a:lstStyle/>
          <a:p>
            <a:fld id="{0C5FADDD-36C9-2640-85D5-6217BB9112D0}" type="slidenum">
              <a:rPr lang="en-US" smtClean="0"/>
              <a:pPr/>
              <a:t>56</a:t>
            </a:fld>
            <a:endParaRPr lang="en-US" dirty="0"/>
          </a:p>
        </p:txBody>
      </p:sp>
    </p:spTree>
    <p:extLst>
      <p:ext uri="{BB962C8B-B14F-4D97-AF65-F5344CB8AC3E}">
        <p14:creationId xmlns:p14="http://schemas.microsoft.com/office/powerpoint/2010/main" val="1829208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Thursday, February 11,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112635819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0CB818-7379-467D-8E76-EF9D9074A26C}" type="datetime2">
              <a:rPr lang="en-US" smtClean="0"/>
              <a:t>Thursday, February 11, 2016</a:t>
            </a:fld>
            <a:endParaRPr lang="en-US" dirty="0"/>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109569927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Thursday, February 11,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74550912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8"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46115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Thursday, February 11,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6999690" y="2613787"/>
            <a:ext cx="601591"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1352317698"/>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80CB818-7379-467D-8E76-EF9D9074A26C}" type="datetime2">
              <a:rPr lang="en-US" smtClean="0"/>
              <a:t>Thursday, February 11, 2016</a:t>
            </a:fld>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1584114085"/>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Thursday, February 11, 2016</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185065473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21"/>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2"/>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80CB818-7379-467D-8E76-EF9D9074A26C}" type="datetime2">
              <a:rPr lang="en-US" smtClean="0"/>
              <a:t>Thursday, February 11, 2016</a:t>
            </a:fld>
            <a:endParaRPr lang="en-US" dirty="0"/>
          </a:p>
        </p:txBody>
      </p:sp>
      <p:sp>
        <p:nvSpPr>
          <p:cNvPr id="4"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194848845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CC057FC-95B6-4D89-AFDA-ABA33EE921E5}" type="datetime2">
              <a:rPr lang="en-US" smtClean="0"/>
              <a:t>Thursday, February 11,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1267262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Thursday, February 11,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143976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C4A8E"/>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rgbClr val="2C4A8E"/>
                </a:solidFill>
              </a:defRPr>
            </a:lvl1pPr>
            <a:lvl2pPr>
              <a:defRPr>
                <a:solidFill>
                  <a:srgbClr val="2C4A8E"/>
                </a:solidFill>
              </a:defRPr>
            </a:lvl2pPr>
            <a:lvl3pPr>
              <a:defRPr>
                <a:solidFill>
                  <a:srgbClr val="2C4A8E"/>
                </a:solidFill>
              </a:defRPr>
            </a:lvl3pPr>
            <a:lvl4pPr>
              <a:defRPr>
                <a:solidFill>
                  <a:srgbClr val="2C4A8E"/>
                </a:solidFill>
              </a:defRPr>
            </a:lvl4pPr>
            <a:lvl5pPr>
              <a:defRPr>
                <a:solidFill>
                  <a:srgbClr val="2C4A8E"/>
                </a:solidFill>
              </a:defRPr>
            </a:lvl5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396A3A3-94A6-4E5B-AF39-173ACA3E61CC}" type="datetime2">
              <a:rPr lang="en-US" smtClean="0"/>
              <a:t>Thursday, February 11,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413904" y="6229024"/>
            <a:ext cx="1498655" cy="509543"/>
          </a:xfrm>
          <a:prstGeom prst="rect">
            <a:avLst/>
          </a:prstGeom>
        </p:spPr>
      </p:pic>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77761" y="6228960"/>
            <a:ext cx="864885" cy="509607"/>
          </a:xfrm>
          <a:prstGeom prst="rect">
            <a:avLst/>
          </a:prstGeom>
        </p:spPr>
      </p:pic>
    </p:spTree>
    <p:extLst>
      <p:ext uri="{BB962C8B-B14F-4D97-AF65-F5344CB8AC3E}">
        <p14:creationId xmlns:p14="http://schemas.microsoft.com/office/powerpoint/2010/main" val="63378463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Thursday, February 11,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49953855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Thursday, February 11,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123088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Thursday, February 11,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759903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79CD4847-11EF-4466-A8AD-85CDB7B49118}" type="datetime2">
              <a:rPr lang="en-US" smtClean="0"/>
              <a:t>Thursday, February 11, 2016</a:t>
            </a:fld>
            <a:endParaRPr lang="en-US"/>
          </a:p>
        </p:txBody>
      </p:sp>
      <p:sp>
        <p:nvSpPr>
          <p:cNvPr id="5" name="Footer Placeholder 3"/>
          <p:cNvSpPr>
            <a:spLocks noGrp="1"/>
          </p:cNvSpPr>
          <p:nvPr>
            <p:ph type="ftr" sz="quarter" idx="11"/>
          </p:nvPr>
        </p:nvSpPr>
        <p:spPr/>
        <p:txBody>
          <a:bodyPr/>
          <a:lstStyle/>
          <a:p>
            <a:pPr algn="r"/>
            <a:endParaRPr lang="en-US" dirty="0"/>
          </a:p>
        </p:txBody>
      </p:sp>
      <p:sp>
        <p:nvSpPr>
          <p:cNvPr id="6" name="Slide Number Placeholder 4"/>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619346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168457A-3AB9-4880-8A0C-9F8524491207}" type="datetime2">
              <a:rPr lang="en-US" smtClean="0"/>
              <a:t>Thursday, February 11, 2016</a:t>
            </a:fld>
            <a:endParaRPr lang="en-US"/>
          </a:p>
        </p:txBody>
      </p:sp>
      <p:sp>
        <p:nvSpPr>
          <p:cNvPr id="5" name="Footer Placeholder 2"/>
          <p:cNvSpPr>
            <a:spLocks noGrp="1"/>
          </p:cNvSpPr>
          <p:nvPr>
            <p:ph type="ftr" sz="quarter" idx="11"/>
          </p:nvPr>
        </p:nvSpPr>
        <p:spPr/>
        <p:txBody>
          <a:bodyPr/>
          <a:lstStyle/>
          <a:p>
            <a:pPr algn="r"/>
            <a:endParaRPr lang="en-US" dirty="0"/>
          </a:p>
        </p:txBody>
      </p:sp>
      <p:sp>
        <p:nvSpPr>
          <p:cNvPr id="6" name="Slide Number Placeholder 3"/>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503153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2" y="3129281"/>
            <a:ext cx="2551461"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3FE976D3-5B7F-4300-ABED-C91F1B2AE209}" type="datetime2">
              <a:rPr lang="en-US" smtClean="0"/>
              <a:t>Thursday, February 11, 2016</a:t>
            </a:fld>
            <a:endParaRPr lang="en-US"/>
          </a:p>
        </p:txBody>
      </p:sp>
      <p:sp>
        <p:nvSpPr>
          <p:cNvPr id="5" name="Footer Placeholder 5"/>
          <p:cNvSpPr>
            <a:spLocks noGrp="1"/>
          </p:cNvSpPr>
          <p:nvPr>
            <p:ph type="ftr" sz="quarter" idx="11"/>
          </p:nvPr>
        </p:nvSpPr>
        <p:spPr/>
        <p:txBody>
          <a:bodyPr/>
          <a:lstStyle/>
          <a:p>
            <a:pPr algn="r"/>
            <a:endParaRPr lang="en-US" dirty="0"/>
          </a:p>
        </p:txBody>
      </p:sp>
      <p:sp>
        <p:nvSpPr>
          <p:cNvPr id="6"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185259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Thursday, February 11,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‹N›</a:t>
            </a:fld>
            <a:endParaRPr lang="en-US"/>
          </a:p>
        </p:txBody>
      </p:sp>
    </p:spTree>
    <p:extLst>
      <p:ext uri="{BB962C8B-B14F-4D97-AF65-F5344CB8AC3E}">
        <p14:creationId xmlns:p14="http://schemas.microsoft.com/office/powerpoint/2010/main" val="224179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80CB818-7379-467D-8E76-EF9D9074A26C}" type="datetime2">
              <a:rPr lang="en-US" smtClean="0"/>
              <a:t>Thursday, February 11, 2016</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lgn="r"/>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1189507445"/>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 id="2147484117" r:id="rId16"/>
    <p:sldLayoutId id="2147484118" r:id="rId17"/>
  </p:sldLayoutIdLst>
  <p:timing>
    <p:tnLst>
      <p:par>
        <p:cTn id="1" dur="indefinite" restart="never" nodeType="tmRoot"/>
      </p:par>
    </p:tnLst>
  </p:timing>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un.org/esa/ffd/ffd3/" TargetMode="External"/><Relationship Id="rId2" Type="http://schemas.openxmlformats.org/officeDocument/2006/relationships/hyperlink" Target="http://sustainabledevelopment.un.org/post2015/transformingourworld" TargetMode="External"/><Relationship Id="rId1" Type="http://schemas.openxmlformats.org/officeDocument/2006/relationships/slideLayout" Target="../slideLayouts/slideLayout2.xml"/><Relationship Id="rId6" Type="http://schemas.openxmlformats.org/officeDocument/2006/relationships/hyperlink" Target="http://www.unisdr.org/we/coordinate/sendai-framework" TargetMode="External"/><Relationship Id="rId5" Type="http://schemas.openxmlformats.org/officeDocument/2006/relationships/hyperlink" Target="http://beijing20.unwomen.org/en/about" TargetMode="External"/><Relationship Id="rId4" Type="http://schemas.openxmlformats.org/officeDocument/2006/relationships/hyperlink" Target="https://sustainabledevelopment.un.org/hlpf" TargetMode="External"/></Relationships>
</file>

<file path=ppt/slides/_rels/slide5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hyperlink" Target="mailto:info@iddcconsortium.net" TargetMode="External"/><Relationship Id="rId3" Type="http://schemas.openxmlformats.org/officeDocument/2006/relationships/hyperlink" Target="https://twitter.com/IDA_CRPD_Forum" TargetMode="External"/><Relationship Id="rId7" Type="http://schemas.openxmlformats.org/officeDocument/2006/relationships/image" Target="../media/image14.png"/><Relationship Id="rId12" Type="http://schemas.openxmlformats.org/officeDocument/2006/relationships/hyperlink" Target="http://www.iddcconsortium.ne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info@ida-secretariat.org" TargetMode="External"/><Relationship Id="rId11" Type="http://schemas.openxmlformats.org/officeDocument/2006/relationships/hyperlink" Target="http://www.facebook.com/IDDCinfo" TargetMode="External"/><Relationship Id="rId5" Type="http://schemas.openxmlformats.org/officeDocument/2006/relationships/hyperlink" Target="http://www.internationaldisabilityalliance.org/" TargetMode="External"/><Relationship Id="rId10" Type="http://schemas.openxmlformats.org/officeDocument/2006/relationships/hyperlink" Target="https://twitter.com/iddcconsortium" TargetMode="External"/><Relationship Id="rId4" Type="http://schemas.openxmlformats.org/officeDocument/2006/relationships/hyperlink" Target="http://www.facebook.com/InternationalDisabilityAllianceIDA" TargetMode="External"/><Relationship Id="rId9" Type="http://schemas.openxmlformats.org/officeDocument/2006/relationships/image" Target="../media/image16.png"/><Relationship Id="rId14" Type="http://schemas.openxmlformats.org/officeDocument/2006/relationships/image" Target="NUL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8427" y="984360"/>
            <a:ext cx="7521676" cy="2208428"/>
          </a:xfrm>
        </p:spPr>
        <p:txBody>
          <a:bodyPr/>
          <a:lstStyle/>
          <a:p>
            <a:r>
              <a:rPr lang="en-US" sz="8000" dirty="0" smtClean="0">
                <a:solidFill>
                  <a:srgbClr val="2C4A8E"/>
                </a:solidFill>
                <a:latin typeface="Arial" charset="0"/>
                <a:ea typeface="Arial" charset="0"/>
                <a:cs typeface="Arial" charset="0"/>
              </a:rPr>
              <a:t/>
            </a:r>
            <a:br>
              <a:rPr lang="en-US" sz="8000" dirty="0" smtClean="0">
                <a:solidFill>
                  <a:srgbClr val="2C4A8E"/>
                </a:solidFill>
                <a:latin typeface="Arial" charset="0"/>
                <a:ea typeface="Arial" charset="0"/>
                <a:cs typeface="Arial" charset="0"/>
              </a:rPr>
            </a:br>
            <a:r>
              <a:rPr lang="en-US" sz="6900" dirty="0">
                <a:solidFill>
                  <a:srgbClr val="2C4A8E"/>
                </a:solidFill>
                <a:latin typeface="Arial" charset="0"/>
                <a:ea typeface="Arial" charset="0"/>
                <a:cs typeface="Arial" charset="0"/>
              </a:rPr>
              <a:t>T</a:t>
            </a:r>
            <a:r>
              <a:rPr lang="en-US" sz="6900" dirty="0" smtClean="0">
                <a:solidFill>
                  <a:srgbClr val="2C4A8E"/>
                </a:solidFill>
                <a:latin typeface="Arial" charset="0"/>
                <a:ea typeface="Arial" charset="0"/>
                <a:cs typeface="Arial" charset="0"/>
              </a:rPr>
              <a:t>he 2030 Agenda</a:t>
            </a:r>
            <a:endParaRPr lang="en-US" sz="6900" dirty="0">
              <a:solidFill>
                <a:srgbClr val="2C4A8E"/>
              </a:solidFill>
              <a:latin typeface="Arial" charset="0"/>
              <a:ea typeface="Arial" charset="0"/>
              <a:cs typeface="Arial" charset="0"/>
            </a:endParaRPr>
          </a:p>
        </p:txBody>
      </p:sp>
      <p:sp>
        <p:nvSpPr>
          <p:cNvPr id="3" name="Subtitle 2"/>
          <p:cNvSpPr>
            <a:spLocks noGrp="1"/>
          </p:cNvSpPr>
          <p:nvPr>
            <p:ph type="subTitle" idx="1"/>
          </p:nvPr>
        </p:nvSpPr>
        <p:spPr>
          <a:xfrm>
            <a:off x="619435" y="3192788"/>
            <a:ext cx="7285702" cy="861420"/>
          </a:xfrm>
        </p:spPr>
        <p:txBody>
          <a:bodyPr>
            <a:normAutofit/>
          </a:bodyPr>
          <a:lstStyle/>
          <a:p>
            <a:pPr algn="ctr"/>
            <a:r>
              <a:rPr lang="en-US" sz="2400" dirty="0" smtClean="0">
                <a:solidFill>
                  <a:srgbClr val="29A4CE"/>
                </a:solidFill>
              </a:rPr>
              <a:t>The inclusion of persons with </a:t>
            </a:r>
            <a:r>
              <a:rPr lang="en-US" sz="2400" dirty="0" smtClean="0">
                <a:solidFill>
                  <a:srgbClr val="29A4CE"/>
                </a:solidFill>
                <a:latin typeface="Arial" charset="0"/>
                <a:ea typeface="Arial" charset="0"/>
                <a:cs typeface="Arial" charset="0"/>
              </a:rPr>
              <a:t>disabilities </a:t>
            </a:r>
            <a:endParaRPr lang="en-US" sz="2400" dirty="0">
              <a:solidFill>
                <a:srgbClr val="29A4CE"/>
              </a:solidFill>
              <a:latin typeface="Arial" charset="0"/>
              <a:ea typeface="Arial" charset="0"/>
              <a:cs typeface="Arial" charset="0"/>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1722" y="5284793"/>
            <a:ext cx="2324100" cy="790194"/>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6442" y="5284793"/>
            <a:ext cx="1341087" cy="790194"/>
          </a:xfrm>
          <a:prstGeom prst="rect">
            <a:avLst/>
          </a:prstGeom>
        </p:spPr>
      </p:pic>
      <p:sp>
        <p:nvSpPr>
          <p:cNvPr id="6" name="Subtitle 2"/>
          <p:cNvSpPr txBox="1">
            <a:spLocks/>
          </p:cNvSpPr>
          <p:nvPr/>
        </p:nvSpPr>
        <p:spPr>
          <a:xfrm>
            <a:off x="678427" y="4423373"/>
            <a:ext cx="7285702" cy="461419"/>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lumMod val="60000"/>
                  <a:lumOff val="40000"/>
                </a:schemeClr>
              </a:buClr>
              <a:buSzPct val="80000"/>
              <a:buFont typeface="Wingdings 3" charset="2"/>
              <a:buNone/>
              <a:defRPr sz="2000" b="0" i="0" kern="1200" cap="all">
                <a:solidFill>
                  <a:schemeClr val="accent1">
                    <a:lumMod val="60000"/>
                    <a:lumOff val="40000"/>
                  </a:schemeClr>
                </a:solidFill>
                <a:latin typeface="+mj-lt"/>
                <a:ea typeface="+mj-ea"/>
                <a:cs typeface="+mj-cs"/>
              </a:defRPr>
            </a:lvl1pPr>
            <a:lvl2pPr marL="457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lumMod val="60000"/>
                  <a:lumOff val="40000"/>
                </a:schemeClr>
              </a:buClr>
              <a:buSzPct val="80000"/>
              <a:buFont typeface="Wingdings 3" charset="2"/>
              <a:buNone/>
              <a:defRPr sz="1400" b="0" i="0" kern="1200">
                <a:solidFill>
                  <a:schemeClr val="tx1">
                    <a:tint val="75000"/>
                  </a:schemeClr>
                </a:solidFill>
                <a:latin typeface="+mj-lt"/>
                <a:ea typeface="+mj-ea"/>
                <a:cs typeface="+mj-cs"/>
              </a:defRPr>
            </a:lvl9pPr>
          </a:lstStyle>
          <a:p>
            <a:pPr algn="ctr"/>
            <a:r>
              <a:rPr lang="en-US" sz="2400" dirty="0" smtClean="0">
                <a:solidFill>
                  <a:srgbClr val="2C4A8E"/>
                </a:solidFill>
              </a:rPr>
              <a:t>Introductory toolkit</a:t>
            </a:r>
            <a:endParaRPr lang="en-US" sz="2400" dirty="0">
              <a:solidFill>
                <a:srgbClr val="2C4A8E"/>
              </a:solidFill>
              <a:latin typeface="Arial" charset="0"/>
              <a:ea typeface="Arial" charset="0"/>
              <a:cs typeface="Arial" charset="0"/>
            </a:endParaRPr>
          </a:p>
        </p:txBody>
      </p:sp>
    </p:spTree>
    <p:extLst>
      <p:ext uri="{BB962C8B-B14F-4D97-AF65-F5344CB8AC3E}">
        <p14:creationId xmlns:p14="http://schemas.microsoft.com/office/powerpoint/2010/main" val="32822644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6" y="338417"/>
            <a:ext cx="7223801" cy="1433233"/>
          </a:xfrm>
        </p:spPr>
        <p:txBody>
          <a:bodyPr/>
          <a:lstStyle/>
          <a:p>
            <a:r>
              <a:rPr lang="en-US" sz="3600" dirty="0" smtClean="0"/>
              <a:t>Where are Persons with Disabilities in the 2030 Agenda?</a:t>
            </a:r>
            <a:endParaRPr lang="en-US" sz="3600" dirty="0"/>
          </a:p>
        </p:txBody>
      </p:sp>
      <p:sp>
        <p:nvSpPr>
          <p:cNvPr id="3" name="Content Placeholder 2"/>
          <p:cNvSpPr>
            <a:spLocks noGrp="1"/>
          </p:cNvSpPr>
          <p:nvPr>
            <p:ph idx="1"/>
          </p:nvPr>
        </p:nvSpPr>
        <p:spPr>
          <a:xfrm>
            <a:off x="711104" y="2500312"/>
            <a:ext cx="7689945" cy="2200275"/>
          </a:xfrm>
        </p:spPr>
        <p:txBody>
          <a:bodyPr>
            <a:noAutofit/>
          </a:bodyPr>
          <a:lstStyle/>
          <a:p>
            <a:pPr marL="0" indent="0" algn="ctr">
              <a:buNone/>
            </a:pPr>
            <a:r>
              <a:rPr lang="en-US" sz="3200" dirty="0" smtClean="0"/>
              <a:t>The following few slides will explain how persons with disabilities are both referenced multiple times and important to the entire 2030 Agenda. </a:t>
            </a:r>
            <a:endParaRPr lang="en-US" sz="3200" dirty="0"/>
          </a:p>
        </p:txBody>
      </p:sp>
    </p:spTree>
    <p:extLst>
      <p:ext uri="{BB962C8B-B14F-4D97-AF65-F5344CB8AC3E}">
        <p14:creationId xmlns:p14="http://schemas.microsoft.com/office/powerpoint/2010/main" val="38002246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996" y="1683113"/>
            <a:ext cx="7223801" cy="774544"/>
          </a:xfrm>
        </p:spPr>
        <p:txBody>
          <a:bodyPr/>
          <a:lstStyle/>
          <a:p>
            <a:pPr algn="ctr"/>
            <a:r>
              <a:rPr lang="en-US" b="1" dirty="0" smtClean="0"/>
              <a:t>Inclusion</a:t>
            </a:r>
            <a:endParaRPr lang="en-US" b="1" dirty="0"/>
          </a:p>
        </p:txBody>
      </p:sp>
      <p:sp>
        <p:nvSpPr>
          <p:cNvPr id="3" name="Content Placeholder 2"/>
          <p:cNvSpPr>
            <a:spLocks noGrp="1"/>
          </p:cNvSpPr>
          <p:nvPr>
            <p:ph idx="1"/>
          </p:nvPr>
        </p:nvSpPr>
        <p:spPr>
          <a:xfrm>
            <a:off x="828436" y="2608575"/>
            <a:ext cx="6894361" cy="3548640"/>
          </a:xfrm>
        </p:spPr>
        <p:txBody>
          <a:bodyPr>
            <a:normAutofit/>
          </a:bodyPr>
          <a:lstStyle/>
          <a:p>
            <a:pPr marL="0" indent="0">
              <a:buNone/>
            </a:pPr>
            <a:r>
              <a:rPr lang="en-US" sz="2400" dirty="0"/>
              <a:t>Persons with disabilities were not referenced in the Millennium Development Goals (MDGs</a:t>
            </a:r>
            <a:r>
              <a:rPr lang="en-US" sz="2400" dirty="0" smtClean="0"/>
              <a:t>). This means they were excluded </a:t>
            </a:r>
            <a:r>
              <a:rPr lang="en-US" sz="2400" dirty="0"/>
              <a:t>from many </a:t>
            </a:r>
            <a:r>
              <a:rPr lang="en-US" sz="2400" dirty="0" smtClean="0"/>
              <a:t>important development </a:t>
            </a:r>
            <a:r>
              <a:rPr lang="en-US" sz="2400" dirty="0"/>
              <a:t>initiatives and funding </a:t>
            </a:r>
            <a:r>
              <a:rPr lang="en-US" sz="2400" dirty="0" smtClean="0"/>
              <a:t>streams around the world.</a:t>
            </a:r>
          </a:p>
          <a:p>
            <a:pPr marL="0" indent="0">
              <a:buNone/>
            </a:pPr>
            <a:r>
              <a:rPr lang="en-US" sz="2400" b="1" dirty="0" smtClean="0"/>
              <a:t>The </a:t>
            </a:r>
            <a:r>
              <a:rPr lang="en-US" sz="2400" b="1" dirty="0"/>
              <a:t>2030 Agenda </a:t>
            </a:r>
            <a:r>
              <a:rPr lang="en-US" sz="2400" b="1" dirty="0" smtClean="0"/>
              <a:t>does include persons </a:t>
            </a:r>
            <a:r>
              <a:rPr lang="en-US" sz="2400" b="1" dirty="0"/>
              <a:t>with </a:t>
            </a:r>
            <a:r>
              <a:rPr lang="en-US" sz="2400" b="1" dirty="0" smtClean="0"/>
              <a:t>disabilities. This means it presents a great opportunity and responsibility for persons with disabilities.</a:t>
            </a:r>
            <a:endParaRPr lang="en-US" sz="2400" b="1" dirty="0"/>
          </a:p>
        </p:txBody>
      </p:sp>
      <p:sp>
        <p:nvSpPr>
          <p:cNvPr id="4"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mtClean="0"/>
              <a:t>Where are Persons with Disabilities in the 2030 Agenda?</a:t>
            </a:r>
            <a:endParaRPr lang="en-US" sz="3600" dirty="0"/>
          </a:p>
        </p:txBody>
      </p:sp>
    </p:spTree>
    <p:extLst>
      <p:ext uri="{BB962C8B-B14F-4D97-AF65-F5344CB8AC3E}">
        <p14:creationId xmlns:p14="http://schemas.microsoft.com/office/powerpoint/2010/main" val="1246432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141294874"/>
              </p:ext>
            </p:extLst>
          </p:nvPr>
        </p:nvGraphicFramePr>
        <p:xfrm>
          <a:off x="397887" y="1654419"/>
          <a:ext cx="8230298" cy="4404360"/>
        </p:xfrm>
        <a:graphic>
          <a:graphicData uri="http://schemas.openxmlformats.org/drawingml/2006/table">
            <a:tbl>
              <a:tblPr firstRow="1" firstCol="1" bandRow="1"/>
              <a:tblGrid>
                <a:gridCol w="2776971"/>
                <a:gridCol w="5453327"/>
              </a:tblGrid>
              <a:tr h="749238">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Millennium Development Goals (MDGs)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b="1" dirty="0" smtClean="0">
                          <a:solidFill>
                            <a:srgbClr val="2C4A8E"/>
                          </a:solidFill>
                          <a:effectLst/>
                          <a:latin typeface="+mj-lt"/>
                          <a:ea typeface="ＭＳ 明朝" charset="-128"/>
                          <a:cs typeface="Times New Roman" charset="0"/>
                        </a:rPr>
                        <a:t>2030 Agenda</a:t>
                      </a:r>
                      <a:endParaRPr lang="en-US" sz="1700" dirty="0">
                        <a:solidFill>
                          <a:srgbClr val="2C4A8E"/>
                        </a:solidFill>
                        <a:effectLst/>
                        <a:latin typeface="+mj-lt"/>
                        <a:ea typeface="ＭＳ 明朝" charset="-128"/>
                        <a:cs typeface="Times New Roman" charset="0"/>
                      </a:endParaRPr>
                    </a:p>
                    <a:p>
                      <a:pPr marL="0" marR="0">
                        <a:spcBef>
                          <a:spcPts val="0"/>
                        </a:spcBef>
                        <a:spcAft>
                          <a:spcPts val="0"/>
                        </a:spcAft>
                        <a:tabLst>
                          <a:tab pos="740410" algn="l"/>
                        </a:tabLst>
                      </a:pPr>
                      <a:r>
                        <a:rPr lang="en-US" sz="1700" b="1" dirty="0">
                          <a:solidFill>
                            <a:srgbClr val="2C4A8E"/>
                          </a:solidFill>
                          <a:effectLst/>
                          <a:latin typeface="+mj-lt"/>
                          <a:ea typeface="ＭＳ 明朝" charset="-128"/>
                          <a:cs typeface="Times New Roman" charset="0"/>
                        </a:rPr>
                        <a:t>	</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49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2000 and </a:t>
                      </a:r>
                      <a:r>
                        <a:rPr lang="en-US" sz="1700" dirty="0" smtClean="0">
                          <a:solidFill>
                            <a:srgbClr val="2C4A8E"/>
                          </a:solidFill>
                          <a:effectLst/>
                          <a:latin typeface="+mj-lt"/>
                          <a:ea typeface="ＭＳ 明朝" charset="-128"/>
                          <a:cs typeface="Times New Roman" charset="0"/>
                        </a:rPr>
                        <a:t>ended </a:t>
                      </a:r>
                      <a:r>
                        <a:rPr lang="en-US" sz="1700" dirty="0">
                          <a:solidFill>
                            <a:srgbClr val="2C4A8E"/>
                          </a:solidFill>
                          <a:effectLst/>
                          <a:latin typeface="+mj-lt"/>
                          <a:ea typeface="ＭＳ 明朝" charset="-128"/>
                          <a:cs typeface="Times New Roman" charset="0"/>
                        </a:rPr>
                        <a:t>in 2015</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Adopted in 2015 and </a:t>
                      </a:r>
                      <a:r>
                        <a:rPr lang="en-US" sz="1700" dirty="0" smtClean="0">
                          <a:solidFill>
                            <a:srgbClr val="2C4A8E"/>
                          </a:solidFill>
                          <a:effectLst/>
                          <a:latin typeface="+mj-lt"/>
                          <a:ea typeface="ＭＳ 明朝" charset="-128"/>
                          <a:cs typeface="Times New Roman" charset="0"/>
                        </a:rPr>
                        <a:t>ends </a:t>
                      </a:r>
                      <a:r>
                        <a:rPr lang="en-US" sz="1700" dirty="0">
                          <a:solidFill>
                            <a:srgbClr val="2C4A8E"/>
                          </a:solidFill>
                          <a:effectLst/>
                          <a:latin typeface="+mj-lt"/>
                          <a:ea typeface="ＭＳ 明朝" charset="-128"/>
                          <a:cs typeface="Times New Roman" charset="0"/>
                        </a:rPr>
                        <a:t>in 2030</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492">
                <a:tc>
                  <a:txBody>
                    <a:bodyPr/>
                    <a:lstStyle/>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Focused</a:t>
                      </a:r>
                      <a:r>
                        <a:rPr lang="en-US" sz="1700" baseline="0" dirty="0" smtClean="0">
                          <a:solidFill>
                            <a:srgbClr val="2C4A8E"/>
                          </a:solidFill>
                          <a:effectLst/>
                          <a:latin typeface="+mj-lt"/>
                          <a:ea typeface="ＭＳ 明朝" charset="-128"/>
                          <a:cs typeface="Times New Roman" charset="0"/>
                        </a:rPr>
                        <a:t> </a:t>
                      </a:r>
                      <a:r>
                        <a:rPr lang="en-US" sz="1700" dirty="0" smtClean="0">
                          <a:solidFill>
                            <a:srgbClr val="2C4A8E"/>
                          </a:solidFill>
                          <a:effectLst/>
                          <a:latin typeface="+mj-lt"/>
                          <a:ea typeface="ＭＳ 明朝" charset="-128"/>
                          <a:cs typeface="Times New Roman" charset="0"/>
                        </a:rPr>
                        <a:t>on </a:t>
                      </a:r>
                      <a:r>
                        <a:rPr lang="en-US" sz="1700" dirty="0">
                          <a:solidFill>
                            <a:srgbClr val="2C4A8E"/>
                          </a:solidFill>
                          <a:effectLst/>
                          <a:latin typeface="+mj-lt"/>
                          <a:ea typeface="ＭＳ 明朝" charset="-128"/>
                          <a:cs typeface="Times New Roman" charset="0"/>
                        </a:rPr>
                        <a:t>developing 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Universal, applies to all </a:t>
                      </a:r>
                      <a:r>
                        <a:rPr lang="en-US" sz="1700" dirty="0">
                          <a:solidFill>
                            <a:srgbClr val="2C4A8E"/>
                          </a:solidFill>
                          <a:effectLst/>
                          <a:latin typeface="+mj-lt"/>
                          <a:ea typeface="ＭＳ 明朝" charset="-128"/>
                          <a:cs typeface="Times New Roman" charset="0"/>
                        </a:rPr>
                        <a:t>countries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49238">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To reduce extreme poverty</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lang="en-US" sz="1700" dirty="0">
                          <a:solidFill>
                            <a:srgbClr val="2C4A8E"/>
                          </a:solidFill>
                          <a:effectLst/>
                          <a:latin typeface="+mj-lt"/>
                          <a:ea typeface="ＭＳ 明朝" charset="-128"/>
                          <a:cs typeface="Times New Roman" charset="0"/>
                        </a:rPr>
                        <a:t>To eradicate poverty in all its forms </a:t>
                      </a:r>
                      <a:r>
                        <a:rPr lang="en-US" sz="1700" dirty="0" smtClean="0">
                          <a:solidFill>
                            <a:srgbClr val="2C4A8E"/>
                          </a:solidFill>
                          <a:effectLst/>
                          <a:latin typeface="+mj-lt"/>
                          <a:ea typeface="ＭＳ 明朝" charset="-128"/>
                          <a:cs typeface="Times New Roman" charset="0"/>
                        </a:rPr>
                        <a:t>and</a:t>
                      </a:r>
                      <a:r>
                        <a:rPr lang="en-US" sz="1700" baseline="0" dirty="0" smtClean="0">
                          <a:solidFill>
                            <a:srgbClr val="2C4A8E"/>
                          </a:solidFill>
                          <a:effectLst/>
                          <a:latin typeface="+mj-lt"/>
                          <a:ea typeface="ＭＳ 明朝" charset="-128"/>
                          <a:cs typeface="Times New Roman" charset="0"/>
                        </a:rPr>
                        <a:t> and to realize economic empowerment through sustainable development</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9492">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8 </a:t>
                      </a:r>
                      <a:r>
                        <a:rPr lang="en-US" sz="1700" dirty="0" smtClean="0">
                          <a:solidFill>
                            <a:srgbClr val="2C4A8E"/>
                          </a:solidFill>
                          <a:effectLst/>
                          <a:latin typeface="+mj-lt"/>
                          <a:ea typeface="ＭＳ 明朝" charset="-128"/>
                          <a:cs typeface="Times New Roman" charset="0"/>
                        </a:rPr>
                        <a:t>goals, with 18 </a:t>
                      </a:r>
                      <a:r>
                        <a:rPr lang="en-US" sz="1700" dirty="0">
                          <a:solidFill>
                            <a:srgbClr val="2C4A8E"/>
                          </a:solidFill>
                          <a:effectLst/>
                          <a:latin typeface="+mj-lt"/>
                          <a:ea typeface="ＭＳ 明朝" charset="-128"/>
                          <a:cs typeface="Times New Roman" charset="0"/>
                        </a:rPr>
                        <a:t>targets </a:t>
                      </a:r>
                      <a:r>
                        <a:rPr lang="en-US" sz="1700" dirty="0" smtClean="0">
                          <a:solidFill>
                            <a:srgbClr val="2C4A8E"/>
                          </a:solidFill>
                          <a:effectLst/>
                          <a:latin typeface="+mj-lt"/>
                          <a:ea typeface="ＭＳ 明朝" charset="-128"/>
                          <a:cs typeface="Times New Roman" charset="0"/>
                        </a:rPr>
                        <a:t>and 48 </a:t>
                      </a:r>
                      <a:r>
                        <a:rPr lang="en-US" sz="1700" dirty="0">
                          <a:solidFill>
                            <a:srgbClr val="2C4A8E"/>
                          </a:solidFill>
                          <a:effectLst/>
                          <a:latin typeface="+mj-lt"/>
                          <a:ea typeface="ＭＳ 明朝" charset="-128"/>
                          <a:cs typeface="Times New Roman" charset="0"/>
                        </a:rPr>
                        <a:t>indicators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17 </a:t>
                      </a:r>
                      <a:r>
                        <a:rPr lang="en-US" sz="1700" dirty="0" smtClean="0">
                          <a:solidFill>
                            <a:srgbClr val="2C4A8E"/>
                          </a:solidFill>
                          <a:effectLst/>
                          <a:latin typeface="+mj-lt"/>
                          <a:ea typeface="ＭＳ 明朝" charset="-128"/>
                          <a:cs typeface="Times New Roman" charset="0"/>
                        </a:rPr>
                        <a:t>Goals, which include a total of 169 targets </a:t>
                      </a:r>
                    </a:p>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(all measured using 231 global indicators)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48730">
                <a:tc>
                  <a:txBody>
                    <a:bodyPr/>
                    <a:lstStyle/>
                    <a:p>
                      <a:pPr marL="0" marR="0" algn="ctr">
                        <a:spcBef>
                          <a:spcPts val="0"/>
                        </a:spcBef>
                        <a:spcAft>
                          <a:spcPts val="0"/>
                        </a:spcAft>
                      </a:pPr>
                      <a:r>
                        <a:rPr lang="en-US" sz="1700" b="1" dirty="0">
                          <a:solidFill>
                            <a:srgbClr val="2C4A8E"/>
                          </a:solidFill>
                          <a:effectLst/>
                          <a:latin typeface="+mj-lt"/>
                          <a:ea typeface="ＭＳ 明朝" charset="-128"/>
                          <a:cs typeface="Times New Roman" charset="0"/>
                        </a:rPr>
                        <a:t>No references to persons with disabilities</a:t>
                      </a: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1700" dirty="0">
                          <a:solidFill>
                            <a:srgbClr val="2C4A8E"/>
                          </a:solidFill>
                          <a:effectLst/>
                          <a:latin typeface="+mj-lt"/>
                          <a:ea typeface="ＭＳ 明朝" charset="-128"/>
                          <a:cs typeface="Times New Roman" charset="0"/>
                        </a:rPr>
                        <a:t>7 references </a:t>
                      </a:r>
                      <a:r>
                        <a:rPr lang="en-US" sz="1700" dirty="0" smtClean="0">
                          <a:solidFill>
                            <a:srgbClr val="2C4A8E"/>
                          </a:solidFill>
                          <a:effectLst/>
                          <a:latin typeface="+mj-lt"/>
                          <a:ea typeface="ＭＳ 明朝" charset="-128"/>
                          <a:cs typeface="Times New Roman" charset="0"/>
                        </a:rPr>
                        <a:t>to persons with disabilities: </a:t>
                      </a:r>
                      <a:r>
                        <a:rPr lang="en-US" sz="1700" dirty="0">
                          <a:solidFill>
                            <a:srgbClr val="2C4A8E"/>
                          </a:solidFill>
                          <a:effectLst/>
                          <a:latin typeface="+mj-lt"/>
                          <a:ea typeface="ＭＳ 明朝" charset="-128"/>
                          <a:cs typeface="Times New Roman" charset="0"/>
                        </a:rPr>
                        <a:t>education (2), employment, reducing inequalities, inclusive cities (2), disaggregation of data by </a:t>
                      </a:r>
                      <a:r>
                        <a:rPr lang="en-US" sz="1700" dirty="0" smtClean="0">
                          <a:solidFill>
                            <a:srgbClr val="2C4A8E"/>
                          </a:solidFill>
                          <a:effectLst/>
                          <a:latin typeface="+mj-lt"/>
                          <a:ea typeface="ＭＳ 明朝" charset="-128"/>
                          <a:cs typeface="Times New Roman" charset="0"/>
                        </a:rPr>
                        <a:t>disability.</a:t>
                      </a:r>
                      <a:endParaRPr lang="en-US" sz="1700" dirty="0">
                        <a:solidFill>
                          <a:srgbClr val="2C4A8E"/>
                        </a:solidFill>
                        <a:effectLst/>
                        <a:latin typeface="+mj-lt"/>
                        <a:ea typeface="ＭＳ 明朝" charset="-128"/>
                        <a:cs typeface="Times New Roman" charset="0"/>
                      </a:endParaRPr>
                    </a:p>
                    <a:p>
                      <a:pPr marL="0" marR="0" algn="ctr">
                        <a:spcBef>
                          <a:spcPts val="0"/>
                        </a:spcBef>
                        <a:spcAft>
                          <a:spcPts val="0"/>
                        </a:spcAft>
                      </a:pPr>
                      <a:r>
                        <a:rPr lang="en-US" sz="1700" dirty="0" smtClean="0">
                          <a:solidFill>
                            <a:srgbClr val="2C4A8E"/>
                          </a:solidFill>
                          <a:effectLst/>
                          <a:latin typeface="+mj-lt"/>
                          <a:ea typeface="ＭＳ 明朝" charset="-128"/>
                          <a:cs typeface="Times New Roman" charset="0"/>
                        </a:rPr>
                        <a:t>Total of 11 </a:t>
                      </a:r>
                      <a:r>
                        <a:rPr lang="en-US" sz="1700" dirty="0">
                          <a:solidFill>
                            <a:srgbClr val="2C4A8E"/>
                          </a:solidFill>
                          <a:effectLst/>
                          <a:latin typeface="+mj-lt"/>
                          <a:ea typeface="ＭＳ 明朝" charset="-128"/>
                          <a:cs typeface="Times New Roman" charset="0"/>
                        </a:rPr>
                        <a:t>in </a:t>
                      </a:r>
                      <a:r>
                        <a:rPr lang="en-US" sz="1700" dirty="0" smtClean="0">
                          <a:solidFill>
                            <a:srgbClr val="2C4A8E"/>
                          </a:solidFill>
                          <a:effectLst/>
                          <a:latin typeface="+mj-lt"/>
                          <a:ea typeface="ＭＳ 明朝" charset="-128"/>
                          <a:cs typeface="Times New Roman" charset="0"/>
                        </a:rPr>
                        <a:t>the 2030 Agenda </a:t>
                      </a:r>
                      <a:r>
                        <a:rPr lang="en-US" sz="1700" baseline="0" dirty="0" smtClean="0">
                          <a:solidFill>
                            <a:srgbClr val="2C4A8E"/>
                          </a:solidFill>
                          <a:effectLst/>
                          <a:latin typeface="+mj-lt"/>
                          <a:ea typeface="ＭＳ 明朝" charset="-128"/>
                          <a:cs typeface="Times New Roman" charset="0"/>
                        </a:rPr>
                        <a:t> and </a:t>
                      </a:r>
                      <a:r>
                        <a:rPr lang="en-US" sz="1700" dirty="0" smtClean="0">
                          <a:solidFill>
                            <a:srgbClr val="2C4A8E"/>
                          </a:solidFill>
                          <a:effectLst/>
                          <a:latin typeface="+mj-lt"/>
                          <a:ea typeface="ＭＳ 明朝" charset="-128"/>
                          <a:cs typeface="Times New Roman" charset="0"/>
                        </a:rPr>
                        <a:t>9 global indicators</a:t>
                      </a:r>
                      <a:endParaRPr lang="en-US" sz="1700" dirty="0">
                        <a:solidFill>
                          <a:srgbClr val="2C4A8E"/>
                        </a:solidFill>
                        <a:effectLst/>
                        <a:latin typeface="+mj-lt"/>
                        <a:ea typeface="ＭＳ 明朝" charset="-128"/>
                        <a:cs typeface="Times New Roman" charset="0"/>
                      </a:endParaRPr>
                    </a:p>
                  </a:txBody>
                  <a:tcPr marL="83069" marR="830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1728679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2057400"/>
            <a:ext cx="7948090" cy="4075990"/>
          </a:xfrm>
        </p:spPr>
        <p:txBody>
          <a:bodyPr>
            <a:normAutofit/>
          </a:bodyPr>
          <a:lstStyle/>
          <a:p>
            <a:pPr marL="0" indent="0">
              <a:buNone/>
            </a:pPr>
            <a:r>
              <a:rPr lang="en-US" sz="2600" b="1" dirty="0" smtClean="0"/>
              <a:t>Persons </a:t>
            </a:r>
            <a:r>
              <a:rPr lang="en-US" sz="2600" b="1" dirty="0"/>
              <a:t>with disabilities </a:t>
            </a:r>
            <a:r>
              <a:rPr lang="en-US" sz="2600" b="1" dirty="0" smtClean="0"/>
              <a:t>are referenced directly 11 times in the 2030 Agenda:</a:t>
            </a:r>
          </a:p>
          <a:p>
            <a:pPr marL="0" indent="0">
              <a:buNone/>
            </a:pPr>
            <a:endParaRPr lang="en-US" sz="2600" dirty="0"/>
          </a:p>
          <a:p>
            <a:pPr marL="0" indent="0">
              <a:buNone/>
            </a:pPr>
            <a:r>
              <a:rPr lang="en-GB" sz="2600" b="1" dirty="0" smtClean="0"/>
              <a:t>	Declaration </a:t>
            </a:r>
          </a:p>
          <a:p>
            <a:pPr lvl="1"/>
            <a:r>
              <a:rPr lang="en-GB" sz="2300" dirty="0" smtClean="0"/>
              <a:t>Human </a:t>
            </a:r>
            <a:r>
              <a:rPr lang="en-GB" sz="2300" dirty="0"/>
              <a:t>rights (</a:t>
            </a:r>
            <a:r>
              <a:rPr lang="en-GB" sz="2300" dirty="0" smtClean="0"/>
              <a:t>paragraph </a:t>
            </a:r>
            <a:r>
              <a:rPr lang="en-GB" sz="2300" dirty="0"/>
              <a:t>19)</a:t>
            </a:r>
            <a:endParaRPr lang="en-US" sz="2300" dirty="0"/>
          </a:p>
          <a:p>
            <a:pPr lvl="1"/>
            <a:r>
              <a:rPr lang="en-GB" sz="2300" dirty="0"/>
              <a:t>Vulnerable groups (paragraph 23)</a:t>
            </a:r>
            <a:endParaRPr lang="en-US" sz="2300" dirty="0"/>
          </a:p>
          <a:p>
            <a:pPr lvl="1"/>
            <a:r>
              <a:rPr lang="en-GB" sz="2300" dirty="0"/>
              <a:t>Education (paragraph 25</a:t>
            </a:r>
            <a:r>
              <a:rPr lang="en-GB" sz="2300" dirty="0" smtClean="0"/>
              <a:t>)</a:t>
            </a:r>
            <a:endParaRPr lang="en-US" sz="2300" dirty="0"/>
          </a:p>
        </p:txBody>
      </p:sp>
      <p:sp>
        <p:nvSpPr>
          <p:cNvPr id="4"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8523309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996" y="1771650"/>
            <a:ext cx="7948090" cy="4075990"/>
          </a:xfrm>
        </p:spPr>
        <p:txBody>
          <a:bodyPr>
            <a:normAutofit lnSpcReduction="10000"/>
          </a:bodyPr>
          <a:lstStyle/>
          <a:p>
            <a:pPr marL="0" indent="0">
              <a:buNone/>
            </a:pPr>
            <a:r>
              <a:rPr lang="en-GB" sz="2600" b="1" dirty="0"/>
              <a:t>	Sustainable Development </a:t>
            </a:r>
            <a:r>
              <a:rPr lang="en-GB" sz="2600" b="1" dirty="0" smtClean="0"/>
              <a:t>Goals</a:t>
            </a:r>
            <a:endParaRPr lang="en-US" sz="2600" dirty="0" smtClean="0"/>
          </a:p>
          <a:p>
            <a:pPr lvl="1"/>
            <a:r>
              <a:rPr lang="en-GB" sz="2300" dirty="0" smtClean="0"/>
              <a:t>Goal 4: Education –</a:t>
            </a:r>
            <a:r>
              <a:rPr lang="en-US" sz="2300" dirty="0" smtClean="0"/>
              <a:t> 2 references</a:t>
            </a:r>
          </a:p>
          <a:p>
            <a:pPr lvl="1"/>
            <a:r>
              <a:rPr lang="en-GB" sz="2300" dirty="0" smtClean="0"/>
              <a:t>Goal </a:t>
            </a:r>
            <a:r>
              <a:rPr lang="en-GB" sz="2300" dirty="0"/>
              <a:t>8: </a:t>
            </a:r>
            <a:r>
              <a:rPr lang="en-GB" sz="2300" dirty="0" smtClean="0"/>
              <a:t>Employment </a:t>
            </a:r>
          </a:p>
          <a:p>
            <a:pPr lvl="1"/>
            <a:r>
              <a:rPr lang="en-GB" sz="2300" dirty="0" smtClean="0"/>
              <a:t>Goal </a:t>
            </a:r>
            <a:r>
              <a:rPr lang="en-GB" sz="2300" dirty="0"/>
              <a:t>10: </a:t>
            </a:r>
            <a:r>
              <a:rPr lang="en-GB" sz="2300" dirty="0" smtClean="0"/>
              <a:t>Reduce </a:t>
            </a:r>
            <a:r>
              <a:rPr lang="en-GB" sz="2300" dirty="0"/>
              <a:t>inequality </a:t>
            </a:r>
            <a:endParaRPr lang="en-GB" sz="2300" dirty="0" smtClean="0"/>
          </a:p>
          <a:p>
            <a:pPr lvl="1"/>
            <a:r>
              <a:rPr lang="en-GB" sz="2300" dirty="0" smtClean="0"/>
              <a:t>Goal </a:t>
            </a:r>
            <a:r>
              <a:rPr lang="en-GB" sz="2300" dirty="0"/>
              <a:t>11: </a:t>
            </a:r>
            <a:r>
              <a:rPr lang="en-GB" sz="2300" dirty="0" smtClean="0"/>
              <a:t>Inclusive </a:t>
            </a:r>
            <a:r>
              <a:rPr lang="en-GB" sz="2300" dirty="0"/>
              <a:t>cities –</a:t>
            </a:r>
            <a:r>
              <a:rPr lang="en-US" sz="2300" dirty="0"/>
              <a:t> 2 </a:t>
            </a:r>
            <a:r>
              <a:rPr lang="en-US" sz="2300" dirty="0" smtClean="0"/>
              <a:t>references</a:t>
            </a:r>
            <a:endParaRPr lang="en-US" sz="2300" dirty="0"/>
          </a:p>
          <a:p>
            <a:pPr lvl="1"/>
            <a:r>
              <a:rPr lang="en-GB" sz="2300" dirty="0"/>
              <a:t>Goal 17: </a:t>
            </a:r>
            <a:r>
              <a:rPr lang="en-GB" sz="2300" dirty="0" smtClean="0"/>
              <a:t>Means </a:t>
            </a:r>
            <a:r>
              <a:rPr lang="en-GB" sz="2300" dirty="0"/>
              <a:t>of implementation, data </a:t>
            </a:r>
            <a:endParaRPr lang="en-GB" sz="2300" dirty="0" smtClean="0"/>
          </a:p>
          <a:p>
            <a:pPr lvl="1"/>
            <a:endParaRPr lang="en-GB" sz="2300" b="1" dirty="0" smtClean="0"/>
          </a:p>
          <a:p>
            <a:pPr marL="457200" lvl="1" indent="0">
              <a:buNone/>
            </a:pPr>
            <a:r>
              <a:rPr lang="en-GB" sz="2600" b="1" dirty="0"/>
              <a:t>	Follow-up and review </a:t>
            </a:r>
            <a:endParaRPr lang="en-US" sz="2600" dirty="0"/>
          </a:p>
          <a:p>
            <a:pPr lvl="1"/>
            <a:r>
              <a:rPr lang="en-GB" sz="2300" dirty="0"/>
              <a:t>Data disaggregation (paragraph 74,g)</a:t>
            </a:r>
            <a:endParaRPr lang="en-US" sz="2300" dirty="0"/>
          </a:p>
        </p:txBody>
      </p:sp>
      <p:sp>
        <p:nvSpPr>
          <p:cNvPr id="5"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455948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946787"/>
            <a:ext cx="7981957" cy="4301613"/>
          </a:xfrm>
        </p:spPr>
        <p:txBody>
          <a:bodyPr>
            <a:normAutofit/>
          </a:bodyPr>
          <a:lstStyle/>
          <a:p>
            <a:pPr marL="0" indent="0">
              <a:buNone/>
            </a:pPr>
            <a:r>
              <a:rPr lang="en-GB" sz="2500" b="1" i="1" dirty="0" smtClean="0"/>
              <a:t>“People </a:t>
            </a:r>
            <a:r>
              <a:rPr lang="en-GB" sz="2500" b="1" i="1" dirty="0"/>
              <a:t>who are vulnerable must be empowered. Those whose needs are reflected in the Agenda include all children, youth, persons with disabilities (of whom more than 80 per cent live in </a:t>
            </a:r>
            <a:r>
              <a:rPr lang="en-GB" sz="2500" b="1" i="1" dirty="0" smtClean="0"/>
              <a:t>poverty</a:t>
            </a:r>
            <a:r>
              <a:rPr lang="en-GB" sz="2500" b="1" i="1" dirty="0"/>
              <a:t>)</a:t>
            </a:r>
            <a:r>
              <a:rPr lang="en-GB" sz="2500" b="1" i="1" dirty="0" smtClean="0"/>
              <a:t>” </a:t>
            </a:r>
            <a:r>
              <a:rPr lang="en-GB" sz="2500" i="1" dirty="0" smtClean="0"/>
              <a:t> </a:t>
            </a:r>
          </a:p>
          <a:p>
            <a:pPr marL="0" indent="0">
              <a:buNone/>
            </a:pPr>
            <a:r>
              <a:rPr lang="en-GB" sz="2500" dirty="0"/>
              <a:t>	</a:t>
            </a:r>
            <a:r>
              <a:rPr lang="en-GB" sz="2500" dirty="0" smtClean="0"/>
              <a:t>					- </a:t>
            </a:r>
            <a:r>
              <a:rPr lang="en-GB" dirty="0" smtClean="0"/>
              <a:t>paragraph 23</a:t>
            </a:r>
          </a:p>
          <a:p>
            <a:pPr marL="0" indent="0">
              <a:buNone/>
            </a:pPr>
            <a:endParaRPr lang="en-GB" dirty="0"/>
          </a:p>
          <a:p>
            <a:pPr marL="0" indent="0">
              <a:buNone/>
            </a:pPr>
            <a:r>
              <a:rPr lang="en-GB" dirty="0" smtClean="0"/>
              <a:t>This </a:t>
            </a:r>
            <a:r>
              <a:rPr lang="en-GB" dirty="0"/>
              <a:t>paragraph is </a:t>
            </a:r>
            <a:r>
              <a:rPr lang="en-GB" dirty="0" smtClean="0"/>
              <a:t>particularly </a:t>
            </a:r>
            <a:r>
              <a:rPr lang="en-GB" dirty="0"/>
              <a:t>strong </a:t>
            </a:r>
            <a:r>
              <a:rPr lang="en-GB" dirty="0" smtClean="0"/>
              <a:t>because it calls for the empowerment of “vulnerable” people and places persons </a:t>
            </a:r>
            <a:r>
              <a:rPr lang="en-GB" dirty="0"/>
              <a:t>with disabilities </a:t>
            </a:r>
            <a:r>
              <a:rPr lang="en-GB" dirty="0" smtClean="0"/>
              <a:t>at the </a:t>
            </a:r>
            <a:r>
              <a:rPr lang="en-GB" dirty="0"/>
              <a:t>centre of poverty eradication throughout the </a:t>
            </a:r>
            <a:r>
              <a:rPr lang="en-GB" dirty="0" smtClean="0"/>
              <a:t>entire Agenda.</a:t>
            </a:r>
            <a:endParaRPr lang="en-US" dirty="0"/>
          </a:p>
          <a:p>
            <a:endParaRPr lang="en-GB" dirty="0" smtClean="0"/>
          </a:p>
          <a:p>
            <a:pPr marL="0" indent="0">
              <a:buNone/>
            </a:pPr>
            <a:endParaRPr lang="en-US" dirty="0"/>
          </a:p>
        </p:txBody>
      </p:sp>
      <p:sp>
        <p:nvSpPr>
          <p:cNvPr id="6"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smtClean="0"/>
              <a:t>Where are Persons with Disabilities in the 2030 Agenda?</a:t>
            </a:r>
            <a:endParaRPr lang="en-US" sz="3600" dirty="0"/>
          </a:p>
        </p:txBody>
      </p:sp>
    </p:spTree>
    <p:extLst>
      <p:ext uri="{BB962C8B-B14F-4D97-AF65-F5344CB8AC3E}">
        <p14:creationId xmlns:p14="http://schemas.microsoft.com/office/powerpoint/2010/main" val="20082797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4696" y="2114550"/>
            <a:ext cx="8144942" cy="3862386"/>
          </a:xfrm>
        </p:spPr>
        <p:txBody>
          <a:bodyPr>
            <a:normAutofit/>
          </a:bodyPr>
          <a:lstStyle/>
          <a:p>
            <a:pPr marL="0" indent="0">
              <a:buNone/>
            </a:pPr>
            <a:r>
              <a:rPr lang="en-GB" sz="2400" b="1" dirty="0" smtClean="0"/>
              <a:t>Including persons </a:t>
            </a:r>
            <a:r>
              <a:rPr lang="en-GB" sz="2400" b="1" dirty="0"/>
              <a:t>with disabilities </a:t>
            </a:r>
            <a:r>
              <a:rPr lang="en-GB" sz="2400" b="1" dirty="0" smtClean="0"/>
              <a:t>among vulnerable people means that whenever “vulnerable” is referenced throughout the Agenda (18 times), these provisions directly apply to persons with disabilities. </a:t>
            </a:r>
          </a:p>
          <a:p>
            <a:endParaRPr lang="en-GB" dirty="0" smtClean="0"/>
          </a:p>
          <a:p>
            <a:pPr marL="0" indent="0">
              <a:buNone/>
            </a:pPr>
            <a:r>
              <a:rPr lang="en-US" dirty="0" smtClean="0"/>
              <a:t>The </a:t>
            </a:r>
            <a:r>
              <a:rPr lang="en-US" dirty="0"/>
              <a:t>disability movement prefers the term “at risk” rather than “vulnerable,” but “vulnerable” is </a:t>
            </a:r>
            <a:r>
              <a:rPr lang="en-US" dirty="0" smtClean="0"/>
              <a:t>more </a:t>
            </a:r>
            <a:r>
              <a:rPr lang="en-US" dirty="0"/>
              <a:t>broadly </a:t>
            </a:r>
            <a:r>
              <a:rPr lang="en-US" dirty="0" smtClean="0"/>
              <a:t>accepted by governments </a:t>
            </a:r>
            <a:r>
              <a:rPr lang="en-US" dirty="0"/>
              <a:t>at the UN. Due to the political sensitivity of the 2030 Agenda negotiations it was not possible to change this term.</a:t>
            </a:r>
          </a:p>
          <a:p>
            <a:endParaRPr lang="en-GB" dirty="0" smtClean="0"/>
          </a:p>
          <a:p>
            <a:pPr marL="0" indent="0">
              <a:buNone/>
            </a:pPr>
            <a:endParaRPr lang="en-US" dirty="0"/>
          </a:p>
        </p:txBody>
      </p:sp>
      <p:sp>
        <p:nvSpPr>
          <p:cNvPr id="4" name="Title 1"/>
          <p:cNvSpPr txBox="1">
            <a:spLocks/>
          </p:cNvSpPr>
          <p:nvPr/>
        </p:nvSpPr>
        <p:spPr>
          <a:xfrm>
            <a:off x="498996" y="338417"/>
            <a:ext cx="7223801" cy="143323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600" dirty="0" smtClean="0"/>
              <a:t>Where are Persons with Disabilities in the 2030 Agenda?</a:t>
            </a:r>
            <a:endParaRPr lang="en-US" sz="3600" dirty="0"/>
          </a:p>
        </p:txBody>
      </p:sp>
    </p:spTree>
    <p:extLst>
      <p:ext uri="{BB962C8B-B14F-4D97-AF65-F5344CB8AC3E}">
        <p14:creationId xmlns:p14="http://schemas.microsoft.com/office/powerpoint/2010/main" val="1798627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0"/>
            <a:ext cx="9144000" cy="1500187"/>
          </a:xfrm>
        </p:spPr>
        <p:txBody>
          <a:bodyPr/>
          <a:lstStyle/>
          <a:p>
            <a:pPr algn="ctr"/>
            <a:r>
              <a:rPr lang="en-US" dirty="0" smtClean="0"/>
              <a:t>THREE</a:t>
            </a:r>
            <a:br>
              <a:rPr lang="en-US" dirty="0" smtClean="0"/>
            </a:br>
            <a:r>
              <a:rPr lang="en-US" dirty="0" smtClean="0"/>
              <a:t/>
            </a:r>
            <a:br>
              <a:rPr lang="en-US" dirty="0" smtClean="0"/>
            </a:br>
            <a:r>
              <a:rPr lang="en-US" sz="4400" dirty="0"/>
              <a:t>What are the Sustainable Development </a:t>
            </a:r>
            <a:r>
              <a:rPr lang="en-US" sz="4400" dirty="0" smtClean="0"/>
              <a:t>Goals?</a:t>
            </a:r>
            <a:endParaRPr lang="en-US" dirty="0"/>
          </a:p>
        </p:txBody>
      </p:sp>
    </p:spTree>
    <p:extLst>
      <p:ext uri="{BB962C8B-B14F-4D97-AF65-F5344CB8AC3E}">
        <p14:creationId xmlns:p14="http://schemas.microsoft.com/office/powerpoint/2010/main" val="3885174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928814"/>
            <a:ext cx="8117423" cy="4280964"/>
          </a:xfrm>
        </p:spPr>
        <p:txBody>
          <a:bodyPr>
            <a:normAutofit/>
          </a:bodyPr>
          <a:lstStyle/>
          <a:p>
            <a:pPr marL="0" indent="0">
              <a:buNone/>
            </a:pPr>
            <a:r>
              <a:rPr lang="en-US" sz="2400" b="1" dirty="0" smtClean="0"/>
              <a:t>The SDGs were created to guide all countries to achieve sustainable development by 2030</a:t>
            </a:r>
          </a:p>
          <a:p>
            <a:pPr marL="0" indent="0">
              <a:buNone/>
            </a:pPr>
            <a:r>
              <a:rPr lang="en-US" sz="2400" i="1" dirty="0" smtClean="0"/>
              <a:t>“Sustainable </a:t>
            </a:r>
            <a:r>
              <a:rPr lang="en-US" sz="2400" i="1" dirty="0"/>
              <a:t>development </a:t>
            </a:r>
            <a:r>
              <a:rPr lang="en-US" sz="2400" i="1" dirty="0" smtClean="0"/>
              <a:t>recognizes that eradicating </a:t>
            </a:r>
            <a:r>
              <a:rPr lang="en-US" sz="2400" i="1" dirty="0"/>
              <a:t>poverty in all its forms and dimensions, combating inequality within and among countries, </a:t>
            </a:r>
            <a:r>
              <a:rPr lang="en-US" sz="2400" b="1" i="1" dirty="0"/>
              <a:t>preserving the planet</a:t>
            </a:r>
            <a:r>
              <a:rPr lang="en-US" sz="2400" i="1" dirty="0"/>
              <a:t>, creating sustained, </a:t>
            </a:r>
            <a:r>
              <a:rPr lang="en-US" sz="2400" b="1" i="1" dirty="0"/>
              <a:t>inclusive and sustainable economic growth </a:t>
            </a:r>
            <a:r>
              <a:rPr lang="en-US" sz="2400" i="1" dirty="0"/>
              <a:t>and fostering </a:t>
            </a:r>
            <a:r>
              <a:rPr lang="en-US" sz="2400" b="1" i="1" dirty="0"/>
              <a:t>social inclusion </a:t>
            </a:r>
            <a:r>
              <a:rPr lang="en-US" sz="2400" i="1" dirty="0"/>
              <a:t>are linked to each other and are interdependent.” 								</a:t>
            </a:r>
            <a:endParaRPr lang="en-US" sz="2400" i="1" dirty="0" smtClean="0"/>
          </a:p>
          <a:p>
            <a:pPr marL="0" indent="0">
              <a:buNone/>
            </a:pPr>
            <a:r>
              <a:rPr lang="en-US" sz="2400" i="1" dirty="0"/>
              <a:t>	</a:t>
            </a:r>
            <a:r>
              <a:rPr lang="en-US" sz="2400" i="1" dirty="0" smtClean="0"/>
              <a:t>					</a:t>
            </a:r>
            <a:r>
              <a:rPr lang="en-US" sz="2400" dirty="0" smtClean="0"/>
              <a:t>- </a:t>
            </a:r>
            <a:r>
              <a:rPr lang="en-US" sz="2400" dirty="0"/>
              <a:t>2030 Agenda, </a:t>
            </a:r>
            <a:r>
              <a:rPr lang="en-US" sz="2400" dirty="0" err="1" smtClean="0"/>
              <a:t>para</a:t>
            </a:r>
            <a:r>
              <a:rPr lang="en-US" sz="2400" dirty="0" smtClean="0"/>
              <a:t> </a:t>
            </a:r>
            <a:r>
              <a:rPr lang="en-US" sz="2400" dirty="0"/>
              <a:t>13</a:t>
            </a:r>
            <a:endParaRPr lang="en-US" dirty="0"/>
          </a:p>
        </p:txBody>
      </p:sp>
      <p:sp>
        <p:nvSpPr>
          <p:cNvPr id="6"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488203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3129" y="1686250"/>
            <a:ext cx="7897826" cy="4374581"/>
          </a:xfrm>
        </p:spPr>
        <p:txBody>
          <a:bodyPr>
            <a:noAutofit/>
          </a:bodyPr>
          <a:lstStyle/>
          <a:p>
            <a:r>
              <a:rPr lang="en-GB" sz="2400" dirty="0" smtClean="0"/>
              <a:t>The SDGs are universal meaning that they apply to all countries.</a:t>
            </a:r>
          </a:p>
          <a:p>
            <a:r>
              <a:rPr lang="en-GB" sz="2400" dirty="0" smtClean="0"/>
              <a:t>There are 17 Goals</a:t>
            </a:r>
            <a:r>
              <a:rPr lang="en-GB" sz="2400" dirty="0"/>
              <a:t> </a:t>
            </a:r>
            <a:r>
              <a:rPr lang="en-GB" sz="2400" dirty="0" smtClean="0"/>
              <a:t>complemented with 169 targets.</a:t>
            </a:r>
          </a:p>
          <a:p>
            <a:r>
              <a:rPr lang="en-US" sz="2400" dirty="0" smtClean="0"/>
              <a:t>Due to national ownership, the implementation of the SDGs into national planning, policies and strategies </a:t>
            </a:r>
            <a:r>
              <a:rPr lang="en-US" sz="2400" dirty="0"/>
              <a:t>will vary significantly in different </a:t>
            </a:r>
            <a:r>
              <a:rPr lang="en-US" sz="2400" dirty="0" smtClean="0"/>
              <a:t>countries.</a:t>
            </a:r>
          </a:p>
          <a:p>
            <a:r>
              <a:rPr lang="en-GB" sz="2400" dirty="0" smtClean="0"/>
              <a:t>One size </a:t>
            </a:r>
            <a:r>
              <a:rPr lang="en-US" sz="2400" dirty="0" smtClean="0"/>
              <a:t>does not </a:t>
            </a:r>
            <a:r>
              <a:rPr lang="en-GB" sz="2400" dirty="0" smtClean="0"/>
              <a:t>fit all; there </a:t>
            </a:r>
            <a:r>
              <a:rPr lang="en-GB" sz="2400" dirty="0"/>
              <a:t>are different approaches, visions, models and tools </a:t>
            </a:r>
            <a:r>
              <a:rPr lang="en-GB" sz="2400" dirty="0" smtClean="0"/>
              <a:t>in each country </a:t>
            </a:r>
            <a:r>
              <a:rPr lang="en-GB" sz="2400" dirty="0"/>
              <a:t>to achieve sustainable </a:t>
            </a:r>
            <a:r>
              <a:rPr lang="en-GB" sz="2400" dirty="0" smtClean="0"/>
              <a:t>development.</a:t>
            </a:r>
            <a:endParaRPr lang="en-US" sz="2400"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3547760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246126" cy="1172882"/>
          </a:xfrm>
        </p:spPr>
        <p:txBody>
          <a:bodyPr>
            <a:noAutofit/>
          </a:bodyPr>
          <a:lstStyle/>
          <a:p>
            <a:r>
              <a:rPr lang="en-US" sz="3000" dirty="0" smtClean="0"/>
              <a:t>Introduction</a:t>
            </a:r>
            <a:endParaRPr lang="en-US" sz="3000" dirty="0"/>
          </a:p>
        </p:txBody>
      </p:sp>
      <p:sp>
        <p:nvSpPr>
          <p:cNvPr id="3" name="Content Placeholder 2"/>
          <p:cNvSpPr>
            <a:spLocks noGrp="1"/>
          </p:cNvSpPr>
          <p:nvPr>
            <p:ph idx="1"/>
          </p:nvPr>
        </p:nvSpPr>
        <p:spPr>
          <a:xfrm>
            <a:off x="287867" y="1429915"/>
            <a:ext cx="8551333" cy="4726148"/>
          </a:xfrm>
        </p:spPr>
        <p:txBody>
          <a:bodyPr>
            <a:noAutofit/>
          </a:bodyPr>
          <a:lstStyle/>
          <a:p>
            <a:r>
              <a:rPr lang="en-US" dirty="0"/>
              <a:t>The </a:t>
            </a:r>
            <a:r>
              <a:rPr lang="en-US" dirty="0" smtClean="0"/>
              <a:t>International </a:t>
            </a:r>
            <a:r>
              <a:rPr lang="en-US" dirty="0"/>
              <a:t>Disability Alliance </a:t>
            </a:r>
            <a:r>
              <a:rPr lang="en-US" dirty="0" smtClean="0"/>
              <a:t>(IDA) advances </a:t>
            </a:r>
            <a:r>
              <a:rPr lang="en-US" dirty="0"/>
              <a:t>the human rights of persons with disabilities as a united voice of four regional and eight global organizations of persons with </a:t>
            </a:r>
            <a:r>
              <a:rPr lang="en-US" dirty="0" smtClean="0"/>
              <a:t>disabilities (DPOs).</a:t>
            </a:r>
          </a:p>
          <a:p>
            <a:r>
              <a:rPr lang="en-US" dirty="0"/>
              <a:t>The International Disability and Development Consortium </a:t>
            </a:r>
            <a:r>
              <a:rPr lang="en-US" dirty="0" smtClean="0"/>
              <a:t>(IDDC) is </a:t>
            </a:r>
            <a:r>
              <a:rPr lang="en-US" dirty="0"/>
              <a:t>a global network of </a:t>
            </a:r>
            <a:r>
              <a:rPr lang="en-US" dirty="0" smtClean="0"/>
              <a:t>26 disability </a:t>
            </a:r>
            <a:r>
              <a:rPr lang="en-US" dirty="0"/>
              <a:t>and development NGOs </a:t>
            </a:r>
            <a:r>
              <a:rPr lang="en-US"/>
              <a:t>and </a:t>
            </a:r>
            <a:r>
              <a:rPr lang="en-US" smtClean="0"/>
              <a:t>organizations </a:t>
            </a:r>
            <a:r>
              <a:rPr lang="en-US" dirty="0"/>
              <a:t>of persons with disabilities working in more than one hundred countries around the world</a:t>
            </a:r>
            <a:r>
              <a:rPr lang="en-US" dirty="0" smtClean="0"/>
              <a:t>.</a:t>
            </a:r>
          </a:p>
          <a:p>
            <a:r>
              <a:rPr lang="en-US" dirty="0" smtClean="0"/>
              <a:t>Both IDA and IDDC members have </a:t>
            </a:r>
            <a:r>
              <a:rPr lang="en-US" dirty="0"/>
              <a:t>been active in the </a:t>
            </a:r>
            <a:r>
              <a:rPr lang="en-US" dirty="0" smtClean="0"/>
              <a:t>process that shaped the 2030 Agenda</a:t>
            </a:r>
            <a:endParaRPr lang="en-US" dirty="0"/>
          </a:p>
          <a:p>
            <a:r>
              <a:rPr lang="en-US" dirty="0" smtClean="0"/>
              <a:t>This guide presents information about the 2030 Agenda, how it connects to the United Nations Convention on the Rights of Persons with Disabilities (UN CRPD) and explores ways for persons with disabilities to be influential and participate in how they are achieved.</a:t>
            </a:r>
            <a:endParaRPr lang="en-US" dirty="0"/>
          </a:p>
        </p:txBody>
      </p:sp>
    </p:spTree>
    <p:extLst>
      <p:ext uri="{BB962C8B-B14F-4D97-AF65-F5344CB8AC3E}">
        <p14:creationId xmlns:p14="http://schemas.microsoft.com/office/powerpoint/2010/main" val="453424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81908"/>
            <a:ext cx="8229600" cy="4232030"/>
          </a:xfrm>
        </p:spPr>
        <p:txBody>
          <a:bodyPr>
            <a:normAutofit/>
          </a:bodyPr>
          <a:lstStyle/>
          <a:p>
            <a:pPr marL="0" indent="0">
              <a:buNone/>
            </a:pPr>
            <a:r>
              <a:rPr lang="en-AU" dirty="0" smtClean="0"/>
              <a:t>1. End </a:t>
            </a:r>
            <a:r>
              <a:rPr lang="en-AU" dirty="0"/>
              <a:t>poverty </a:t>
            </a:r>
            <a:r>
              <a:rPr lang="en-AU" b="1" u="sng" dirty="0"/>
              <a:t>in all </a:t>
            </a:r>
            <a:r>
              <a:rPr lang="en-AU" dirty="0"/>
              <a:t>its forms everywhere</a:t>
            </a:r>
          </a:p>
          <a:p>
            <a:pPr marL="0" indent="0">
              <a:buNone/>
            </a:pPr>
            <a:r>
              <a:rPr lang="en-AU" dirty="0" smtClean="0"/>
              <a:t>2. End </a:t>
            </a:r>
            <a:r>
              <a:rPr lang="en-AU" dirty="0"/>
              <a:t>hunger, achieve food security and improved nutrition and promote sustainable agriculture</a:t>
            </a:r>
          </a:p>
          <a:p>
            <a:pPr marL="0" indent="0">
              <a:buNone/>
            </a:pPr>
            <a:r>
              <a:rPr lang="en-AU" dirty="0" smtClean="0"/>
              <a:t>3. Ensure </a:t>
            </a:r>
            <a:r>
              <a:rPr lang="en-AU" dirty="0"/>
              <a:t>healthy lives and promote well-being </a:t>
            </a:r>
            <a:r>
              <a:rPr lang="en-AU" b="1" u="sng" dirty="0"/>
              <a:t>for all at all ages</a:t>
            </a:r>
          </a:p>
          <a:p>
            <a:pPr marL="0" indent="0">
              <a:buNone/>
            </a:pPr>
            <a:r>
              <a:rPr lang="en-AU" dirty="0" smtClean="0"/>
              <a:t>4. Ensure </a:t>
            </a:r>
            <a:r>
              <a:rPr lang="en-AU" dirty="0"/>
              <a:t>inclusive and equitable quality education and promote lifelong learning opportunities </a:t>
            </a:r>
            <a:r>
              <a:rPr lang="en-AU" b="1" u="sng" dirty="0"/>
              <a:t>for all</a:t>
            </a:r>
          </a:p>
          <a:p>
            <a:pPr marL="0" indent="0">
              <a:buNone/>
            </a:pPr>
            <a:r>
              <a:rPr lang="en-AU" dirty="0" smtClean="0"/>
              <a:t>5.Achieve </a:t>
            </a:r>
            <a:r>
              <a:rPr lang="en-AU" dirty="0"/>
              <a:t>gender equality and empower </a:t>
            </a:r>
            <a:r>
              <a:rPr lang="en-AU" b="1" u="sng" dirty="0"/>
              <a:t>all</a:t>
            </a:r>
            <a:r>
              <a:rPr lang="en-AU" dirty="0"/>
              <a:t> women and girls</a:t>
            </a:r>
          </a:p>
          <a:p>
            <a:pPr marL="0" indent="0">
              <a:buNone/>
            </a:pPr>
            <a:r>
              <a:rPr lang="en-AU" dirty="0" smtClean="0"/>
              <a:t>6. Ensure </a:t>
            </a:r>
            <a:r>
              <a:rPr lang="en-AU" dirty="0"/>
              <a:t>availability and sustainable management of water and sanitation </a:t>
            </a:r>
            <a:r>
              <a:rPr lang="en-AU" b="1" u="sng" dirty="0"/>
              <a:t>for </a:t>
            </a:r>
            <a:r>
              <a:rPr lang="en-AU" b="1" u="sng" dirty="0" smtClean="0"/>
              <a:t>all</a:t>
            </a:r>
          </a:p>
          <a:p>
            <a:pPr marL="0" indent="0">
              <a:buNone/>
            </a:pPr>
            <a:r>
              <a:rPr lang="en-AU" dirty="0"/>
              <a:t>7. Ensure access to affordable, reliable, sustainable and modern energy </a:t>
            </a:r>
            <a:r>
              <a:rPr lang="en-AU" b="1" u="sng" dirty="0"/>
              <a:t>for all</a:t>
            </a:r>
          </a:p>
          <a:p>
            <a:pPr marL="0" indent="0">
              <a:buNone/>
            </a:pPr>
            <a:endParaRPr lang="en-AU" b="1" u="sng"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417742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756587"/>
            <a:ext cx="8229600" cy="4439913"/>
          </a:xfrm>
        </p:spPr>
        <p:txBody>
          <a:bodyPr>
            <a:normAutofit lnSpcReduction="10000"/>
          </a:bodyPr>
          <a:lstStyle/>
          <a:p>
            <a:pPr marL="0" indent="0">
              <a:buNone/>
            </a:pPr>
            <a:r>
              <a:rPr lang="en-AU" dirty="0" smtClean="0"/>
              <a:t>8</a:t>
            </a:r>
            <a:r>
              <a:rPr lang="en-AU" dirty="0"/>
              <a:t>. Promote sustained, inclusive and sustainable economic growth, full and productive employment and decent work </a:t>
            </a:r>
            <a:r>
              <a:rPr lang="en-AU" b="1" u="sng" dirty="0"/>
              <a:t>for all</a:t>
            </a:r>
          </a:p>
          <a:p>
            <a:pPr marL="0" indent="0">
              <a:buNone/>
            </a:pPr>
            <a:r>
              <a:rPr lang="en-AU" dirty="0"/>
              <a:t>9. Build resilient infrastructure, promote </a:t>
            </a:r>
            <a:r>
              <a:rPr lang="en-AU" b="1" u="sng" dirty="0"/>
              <a:t>inclusive </a:t>
            </a:r>
            <a:r>
              <a:rPr lang="en-AU" dirty="0"/>
              <a:t>and sustainable industrialisation and foster innovation</a:t>
            </a:r>
          </a:p>
          <a:p>
            <a:pPr marL="0" indent="0">
              <a:buNone/>
            </a:pPr>
            <a:r>
              <a:rPr lang="en-AU" dirty="0" smtClean="0"/>
              <a:t>10</a:t>
            </a:r>
            <a:r>
              <a:rPr lang="en-AU" dirty="0"/>
              <a:t>. </a:t>
            </a:r>
            <a:r>
              <a:rPr lang="en-AU" b="1" u="sng" dirty="0"/>
              <a:t>Reduce inequality within </a:t>
            </a:r>
            <a:r>
              <a:rPr lang="en-AU" dirty="0"/>
              <a:t>and among countries</a:t>
            </a:r>
          </a:p>
          <a:p>
            <a:pPr marL="0" indent="0">
              <a:buNone/>
            </a:pPr>
            <a:r>
              <a:rPr lang="en-AU" dirty="0"/>
              <a:t>11. Make cities and human settlements i</a:t>
            </a:r>
            <a:r>
              <a:rPr lang="en-AU" b="1" u="sng" dirty="0"/>
              <a:t>nclusive</a:t>
            </a:r>
            <a:r>
              <a:rPr lang="en-AU" dirty="0"/>
              <a:t>, safe, resilient and sustainable</a:t>
            </a:r>
          </a:p>
          <a:p>
            <a:pPr marL="0" indent="0">
              <a:buNone/>
            </a:pPr>
            <a:r>
              <a:rPr lang="en-AU" dirty="0"/>
              <a:t>12. Ensure sustainable consumption and production patterns</a:t>
            </a:r>
          </a:p>
          <a:p>
            <a:pPr marL="0" indent="0">
              <a:buNone/>
            </a:pPr>
            <a:r>
              <a:rPr lang="en-AU" dirty="0"/>
              <a:t>13. Take urgent action to combat climate change and its impacts (acknowledging that the United Nations Framework Convention on Climate Change is the primary international, intergovernmental forum for negotiating the global response to climate change</a:t>
            </a:r>
            <a:r>
              <a:rPr lang="en-AU" dirty="0" smtClean="0"/>
              <a:t>)</a:t>
            </a:r>
            <a:endParaRPr lang="en-AU"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876928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004645"/>
            <a:ext cx="8229600" cy="4121517"/>
          </a:xfrm>
        </p:spPr>
        <p:txBody>
          <a:bodyPr>
            <a:normAutofit/>
          </a:bodyPr>
          <a:lstStyle/>
          <a:p>
            <a:pPr marL="0" indent="0">
              <a:buNone/>
            </a:pPr>
            <a:r>
              <a:rPr lang="en-AU" dirty="0" smtClean="0"/>
              <a:t>14</a:t>
            </a:r>
            <a:r>
              <a:rPr lang="en-AU" dirty="0"/>
              <a:t>. Conserve and sustainably use the oceans, seas and marine resources for sustainable development</a:t>
            </a:r>
          </a:p>
          <a:p>
            <a:pPr marL="0" indent="0">
              <a:buNone/>
            </a:pPr>
            <a:r>
              <a:rPr lang="en-AU" dirty="0"/>
              <a:t>15.Protect, restore and promote sustainable use of terrestrial ecosystems, sustainably manage forests, combat desertification, and halt and reverse land degradation and halt biodiversity loss</a:t>
            </a:r>
          </a:p>
          <a:p>
            <a:pPr marL="0" indent="0">
              <a:buNone/>
            </a:pPr>
            <a:r>
              <a:rPr lang="en-AU" dirty="0"/>
              <a:t>16.Promote peaceful and </a:t>
            </a:r>
            <a:r>
              <a:rPr lang="en-AU" b="1" u="sng" dirty="0"/>
              <a:t>inclusive </a:t>
            </a:r>
            <a:r>
              <a:rPr lang="en-AU" dirty="0"/>
              <a:t>societies for sustainable development, provide access to justice </a:t>
            </a:r>
            <a:r>
              <a:rPr lang="en-AU" b="1" u="sng" dirty="0"/>
              <a:t>for all </a:t>
            </a:r>
            <a:r>
              <a:rPr lang="en-AU" dirty="0"/>
              <a:t>and build effective, accountable and </a:t>
            </a:r>
            <a:r>
              <a:rPr lang="en-AU" b="1" u="sng" dirty="0"/>
              <a:t>inclusive</a:t>
            </a:r>
            <a:r>
              <a:rPr lang="en-AU" dirty="0"/>
              <a:t> institutions at all levels</a:t>
            </a:r>
          </a:p>
          <a:p>
            <a:pPr marL="0" indent="0">
              <a:buNone/>
            </a:pPr>
            <a:r>
              <a:rPr lang="en-AU" dirty="0"/>
              <a:t>17. Strengthen the means of implementation and revitalise the global partnership for sustainable development</a:t>
            </a:r>
          </a:p>
          <a:p>
            <a:endParaRPr lang="en-AU" dirty="0"/>
          </a:p>
        </p:txBody>
      </p:sp>
      <p:sp>
        <p:nvSpPr>
          <p:cNvPr id="5" name="Title 1"/>
          <p:cNvSpPr>
            <a:spLocks noGrp="1"/>
          </p:cNvSpPr>
          <p:nvPr>
            <p:ph type="title"/>
          </p:nvPr>
        </p:nvSpPr>
        <p:spPr>
          <a:xfrm>
            <a:off x="484709" y="285720"/>
            <a:ext cx="7055380" cy="1400530"/>
          </a:xfrm>
        </p:spPr>
        <p:txBody>
          <a:bodyPr>
            <a:normAutofit/>
          </a:bodyPr>
          <a:lstStyle/>
          <a:p>
            <a:r>
              <a:rPr lang="en-US" dirty="0" smtClean="0"/>
              <a:t>What are the Sustainable Development Goals?</a:t>
            </a:r>
            <a:endParaRPr lang="en-US" dirty="0"/>
          </a:p>
        </p:txBody>
      </p:sp>
    </p:spTree>
    <p:extLst>
      <p:ext uri="{BB962C8B-B14F-4D97-AF65-F5344CB8AC3E}">
        <p14:creationId xmlns:p14="http://schemas.microsoft.com/office/powerpoint/2010/main" val="3589125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0"/>
            <a:ext cx="9144000" cy="1500187"/>
          </a:xfrm>
        </p:spPr>
        <p:txBody>
          <a:bodyPr/>
          <a:lstStyle/>
          <a:p>
            <a:pPr algn="ctr"/>
            <a:r>
              <a:rPr lang="en-US" dirty="0" smtClean="0"/>
              <a:t>FOUR</a:t>
            </a:r>
            <a:br>
              <a:rPr lang="en-US" dirty="0" smtClean="0"/>
            </a:br>
            <a:r>
              <a:rPr lang="en-US" dirty="0" smtClean="0"/>
              <a:t/>
            </a:r>
            <a:br>
              <a:rPr lang="en-US" dirty="0" smtClean="0"/>
            </a:br>
            <a:r>
              <a:rPr lang="en-US" sz="4400" dirty="0"/>
              <a:t>How are the SDGs inclusive of persons with disabilities?</a:t>
            </a:r>
          </a:p>
        </p:txBody>
      </p:sp>
    </p:spTree>
    <p:extLst>
      <p:ext uri="{BB962C8B-B14F-4D97-AF65-F5344CB8AC3E}">
        <p14:creationId xmlns:p14="http://schemas.microsoft.com/office/powerpoint/2010/main" val="5468126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2268006"/>
            <a:ext cx="7773466" cy="3581809"/>
          </a:xfrm>
        </p:spPr>
        <p:txBody>
          <a:bodyPr>
            <a:normAutofit/>
          </a:bodyPr>
          <a:lstStyle/>
          <a:p>
            <a:r>
              <a:rPr lang="en-US" sz="1900" smtClean="0"/>
              <a:t>13 </a:t>
            </a:r>
            <a:r>
              <a:rPr lang="en-US" sz="1900" dirty="0" smtClean="0"/>
              <a:t>Goals have a direct impact on the lives of persons with disabilities</a:t>
            </a:r>
          </a:p>
          <a:p>
            <a:r>
              <a:rPr lang="en-US" sz="1900" dirty="0" smtClean="0"/>
              <a:t>Wherever “vulnerable groups” are mentioned in the targets, this means it includes persons with disabilities</a:t>
            </a:r>
          </a:p>
          <a:p>
            <a:r>
              <a:rPr lang="en-US" sz="1900" dirty="0" smtClean="0"/>
              <a:t>The inclusive phrasing of many Goals and targets also makes them applicable for persons with disabilities, such as those referencing “for all” or “all women and men”</a:t>
            </a:r>
          </a:p>
          <a:p>
            <a:r>
              <a:rPr lang="en-US" sz="1900" dirty="0"/>
              <a:t>Even without any such references, all Goals and targets will be applicable to persons with disabilities </a:t>
            </a:r>
            <a:r>
              <a:rPr lang="en-US" sz="1900" dirty="0" smtClean="0"/>
              <a:t>because of the 2030 Agenda’s overarching </a:t>
            </a:r>
            <a:r>
              <a:rPr lang="en-US" sz="1900" dirty="0"/>
              <a:t>principle of </a:t>
            </a:r>
            <a:r>
              <a:rPr lang="en-US" sz="1900" b="1" dirty="0" smtClean="0"/>
              <a:t>leave </a:t>
            </a:r>
            <a:r>
              <a:rPr lang="en-US" sz="1900" b="1" dirty="0"/>
              <a:t>no one </a:t>
            </a:r>
            <a:r>
              <a:rPr lang="en-US" sz="1900" b="1" dirty="0" smtClean="0"/>
              <a:t>behind</a:t>
            </a:r>
            <a:endParaRPr lang="en-US" sz="1900" b="1" dirty="0"/>
          </a:p>
          <a:p>
            <a:endParaRPr lang="en-US" dirty="0" smtClean="0"/>
          </a:p>
          <a:p>
            <a:pPr marL="0" indent="0">
              <a:buNone/>
            </a:pPr>
            <a:endParaRPr lang="en-US" dirty="0"/>
          </a:p>
        </p:txBody>
      </p:sp>
      <p:sp>
        <p:nvSpPr>
          <p:cNvPr id="4" name="Title 1"/>
          <p:cNvSpPr txBox="1">
            <a:spLocks/>
          </p:cNvSpPr>
          <p:nvPr/>
        </p:nvSpPr>
        <p:spPr>
          <a:xfrm>
            <a:off x="484709" y="285720"/>
            <a:ext cx="7055380" cy="140053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How are the SDGs inclusive of persons with disabilities?</a:t>
            </a:r>
            <a:endParaRPr lang="en-US" dirty="0"/>
          </a:p>
        </p:txBody>
      </p:sp>
    </p:spTree>
    <p:extLst>
      <p:ext uri="{BB962C8B-B14F-4D97-AF65-F5344CB8AC3E}">
        <p14:creationId xmlns:p14="http://schemas.microsoft.com/office/powerpoint/2010/main" val="10365990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3974" y="2240271"/>
            <a:ext cx="7659901" cy="3693319"/>
          </a:xfrm>
          <a:prstGeom prst="rect">
            <a:avLst/>
          </a:prstGeom>
          <a:solidFill>
            <a:schemeClr val="accent6">
              <a:lumMod val="40000"/>
              <a:lumOff val="60000"/>
            </a:schemeClr>
          </a:solidFill>
        </p:spPr>
        <p:txBody>
          <a:bodyPr wrap="square" rtlCol="0">
            <a:spAutoFit/>
          </a:bodyPr>
          <a:lstStyle/>
          <a:p>
            <a:endParaRPr lang="en-US"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algn="ctr"/>
            <a:r>
              <a:rPr lang="en-US" dirty="0"/>
              <a:t>Entire 2030 Agenda includes principle of ‘Leave No One Behind’</a:t>
            </a:r>
          </a:p>
        </p:txBody>
      </p:sp>
      <p:sp>
        <p:nvSpPr>
          <p:cNvPr id="6" name="TextBox 5"/>
          <p:cNvSpPr txBox="1"/>
          <p:nvPr/>
        </p:nvSpPr>
        <p:spPr>
          <a:xfrm>
            <a:off x="1115745" y="2661332"/>
            <a:ext cx="6396354" cy="2585323"/>
          </a:xfrm>
          <a:prstGeom prst="rect">
            <a:avLst/>
          </a:prstGeom>
          <a:solidFill>
            <a:schemeClr val="accent3">
              <a:lumMod val="20000"/>
              <a:lumOff val="80000"/>
            </a:schemeClr>
          </a:solid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pPr algn="ctr"/>
            <a:endParaRPr lang="en-US" dirty="0" smtClean="0"/>
          </a:p>
          <a:p>
            <a:pPr algn="ctr"/>
            <a:r>
              <a:rPr lang="en-US" dirty="0" smtClean="0"/>
              <a:t>All </a:t>
            </a:r>
            <a:r>
              <a:rPr lang="en-US" dirty="0"/>
              <a:t>inclusive language links to persons with disabilities</a:t>
            </a:r>
          </a:p>
        </p:txBody>
      </p:sp>
      <p:sp>
        <p:nvSpPr>
          <p:cNvPr id="7" name="TextBox 6"/>
          <p:cNvSpPr txBox="1"/>
          <p:nvPr/>
        </p:nvSpPr>
        <p:spPr>
          <a:xfrm>
            <a:off x="1656447" y="2888767"/>
            <a:ext cx="5314949" cy="646331"/>
          </a:xfrm>
          <a:prstGeom prst="rect">
            <a:avLst/>
          </a:prstGeom>
          <a:solidFill>
            <a:schemeClr val="tx2">
              <a:lumMod val="20000"/>
              <a:lumOff val="80000"/>
            </a:schemeClr>
          </a:solidFill>
        </p:spPr>
        <p:txBody>
          <a:bodyPr wrap="square" rtlCol="0">
            <a:spAutoFit/>
          </a:bodyPr>
          <a:lstStyle/>
          <a:p>
            <a:endParaRPr lang="en-US" dirty="0" smtClean="0"/>
          </a:p>
          <a:p>
            <a:r>
              <a:rPr lang="en-US" dirty="0" smtClean="0"/>
              <a:t>7 </a:t>
            </a:r>
            <a:r>
              <a:rPr lang="en-US" dirty="0"/>
              <a:t>explicit references to persons with disabilities</a:t>
            </a:r>
          </a:p>
        </p:txBody>
      </p:sp>
      <p:sp>
        <p:nvSpPr>
          <p:cNvPr id="8" name="TextBox 7"/>
          <p:cNvSpPr txBox="1"/>
          <p:nvPr/>
        </p:nvSpPr>
        <p:spPr>
          <a:xfrm>
            <a:off x="1656447" y="3819685"/>
            <a:ext cx="5314949" cy="646331"/>
          </a:xfrm>
          <a:prstGeom prst="rect">
            <a:avLst/>
          </a:prstGeom>
          <a:solidFill>
            <a:schemeClr val="bg2">
              <a:lumMod val="90000"/>
            </a:schemeClr>
          </a:solidFill>
        </p:spPr>
        <p:txBody>
          <a:bodyPr wrap="square" rtlCol="0">
            <a:spAutoFit/>
          </a:bodyPr>
          <a:lstStyle/>
          <a:p>
            <a:endParaRPr lang="en-US" dirty="0" smtClean="0"/>
          </a:p>
          <a:p>
            <a:r>
              <a:rPr lang="en-US" dirty="0" smtClean="0"/>
              <a:t>18 </a:t>
            </a:r>
            <a:r>
              <a:rPr lang="en-US" dirty="0"/>
              <a:t>references to </a:t>
            </a:r>
            <a:r>
              <a:rPr lang="en-US" dirty="0" smtClean="0"/>
              <a:t>‘vulnerable populations’ </a:t>
            </a:r>
            <a:endParaRPr lang="en-US" dirty="0"/>
          </a:p>
        </p:txBody>
      </p:sp>
      <p:sp>
        <p:nvSpPr>
          <p:cNvPr id="10" name="Title 1"/>
          <p:cNvSpPr txBox="1">
            <a:spLocks/>
          </p:cNvSpPr>
          <p:nvPr/>
        </p:nvSpPr>
        <p:spPr>
          <a:xfrm>
            <a:off x="484709" y="285720"/>
            <a:ext cx="7055380" cy="1400530"/>
          </a:xfrm>
          <a:prstGeom prst="rect">
            <a:avLst/>
          </a:prstGeom>
        </p:spPr>
        <p:txBody>
          <a:bodyPr vert="horz" lIns="91440" tIns="45720" rIns="91440" bIns="45720" rtlCol="0" anchor="t">
            <a:normAutofit fontScale="92500"/>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How are the SDGs inclusive of persons with disabilities?</a:t>
            </a:r>
            <a:endParaRPr lang="en-US" dirty="0"/>
          </a:p>
        </p:txBody>
      </p:sp>
      <p:sp>
        <p:nvSpPr>
          <p:cNvPr id="11" name="Title 1"/>
          <p:cNvSpPr>
            <a:spLocks noGrp="1"/>
          </p:cNvSpPr>
          <p:nvPr>
            <p:ph type="title"/>
          </p:nvPr>
        </p:nvSpPr>
        <p:spPr>
          <a:xfrm>
            <a:off x="483974" y="1731059"/>
            <a:ext cx="8201024" cy="411421"/>
          </a:xfrm>
        </p:spPr>
        <p:txBody>
          <a:bodyPr/>
          <a:lstStyle/>
          <a:p>
            <a:pPr algn="ctr"/>
            <a:r>
              <a:rPr lang="en-US" sz="2200" b="1" dirty="0" smtClean="0"/>
              <a:t>All Goals and targets are related to persons with disabilities</a:t>
            </a:r>
            <a:endParaRPr lang="en-US" sz="2200" b="1" dirty="0"/>
          </a:p>
        </p:txBody>
      </p:sp>
    </p:spTree>
    <p:extLst>
      <p:ext uri="{BB962C8B-B14F-4D97-AF65-F5344CB8AC3E}">
        <p14:creationId xmlns:p14="http://schemas.microsoft.com/office/powerpoint/2010/main" val="566750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372" y="1660978"/>
            <a:ext cx="7315200" cy="2736851"/>
          </a:xfrm>
        </p:spPr>
        <p:txBody>
          <a:bodyPr/>
          <a:lstStyle/>
          <a:p>
            <a:pPr algn="ctr"/>
            <a:r>
              <a:rPr lang="en-US" dirty="0" smtClean="0"/>
              <a:t>FIVE</a:t>
            </a:r>
            <a:br>
              <a:rPr lang="en-US" dirty="0" smtClean="0"/>
            </a:br>
            <a:r>
              <a:rPr lang="en-US" dirty="0" smtClean="0"/>
              <a:t/>
            </a:r>
            <a:br>
              <a:rPr lang="en-US" dirty="0" smtClean="0"/>
            </a:br>
            <a:r>
              <a:rPr lang="en-US" sz="4400" dirty="0" smtClean="0"/>
              <a:t>How do the SDGs connect to the UN CRPD?</a:t>
            </a:r>
            <a:endParaRPr lang="en-US" dirty="0"/>
          </a:p>
        </p:txBody>
      </p:sp>
    </p:spTree>
    <p:extLst>
      <p:ext uri="{BB962C8B-B14F-4D97-AF65-F5344CB8AC3E}">
        <p14:creationId xmlns:p14="http://schemas.microsoft.com/office/powerpoint/2010/main" val="4428960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4843" y="2148114"/>
            <a:ext cx="7661518" cy="4134699"/>
          </a:xfrm>
        </p:spPr>
        <p:txBody>
          <a:bodyPr>
            <a:normAutofit fontScale="92500" lnSpcReduction="10000"/>
          </a:bodyPr>
          <a:lstStyle/>
          <a:p>
            <a:r>
              <a:rPr lang="en-US" sz="2400" dirty="0" smtClean="0"/>
              <a:t>The SDGs are capable of transforming the lives of persons with disabilities</a:t>
            </a:r>
          </a:p>
          <a:p>
            <a:r>
              <a:rPr lang="en-US" sz="2400" dirty="0" smtClean="0"/>
              <a:t>So persons with disabilities should aim for the SDGs to be achieved </a:t>
            </a:r>
            <a:r>
              <a:rPr lang="en-US" sz="2400" u="sng" dirty="0" smtClean="0"/>
              <a:t>with them, by them and for them </a:t>
            </a:r>
          </a:p>
          <a:p>
            <a:r>
              <a:rPr lang="en-US" sz="2400" dirty="0" smtClean="0"/>
              <a:t>To achieve a disability-inclusive society, persons with disabilities must work with their governments so that the SDGs are implemented in line with the UN CRPD</a:t>
            </a:r>
          </a:p>
          <a:p>
            <a:pPr lvl="0"/>
            <a:r>
              <a:rPr lang="en-US" sz="2400" dirty="0"/>
              <a:t>The SDGs should also be consistent with and build upon existing international and national commitments and accountability processes, including the UN CRPD</a:t>
            </a:r>
          </a:p>
          <a:p>
            <a:endParaRPr lang="en-US" sz="2400" dirty="0"/>
          </a:p>
        </p:txBody>
      </p:sp>
      <p:sp>
        <p:nvSpPr>
          <p:cNvPr id="9" name="Title 1"/>
          <p:cNvSpPr txBox="1">
            <a:spLocks/>
          </p:cNvSpPr>
          <p:nvPr/>
        </p:nvSpPr>
        <p:spPr>
          <a:xfrm>
            <a:off x="484710" y="278547"/>
            <a:ext cx="7055380" cy="141962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How do the SDGs </a:t>
            </a:r>
            <a:r>
              <a:rPr lang="en-US" sz="4000" dirty="0" smtClean="0"/>
              <a:t>connect to </a:t>
            </a:r>
            <a:r>
              <a:rPr lang="en-US" sz="4000" dirty="0"/>
              <a:t>the UN CRPD?</a:t>
            </a:r>
            <a:endParaRPr lang="en-US" dirty="0"/>
          </a:p>
        </p:txBody>
      </p:sp>
    </p:spTree>
    <p:extLst>
      <p:ext uri="{BB962C8B-B14F-4D97-AF65-F5344CB8AC3E}">
        <p14:creationId xmlns:p14="http://schemas.microsoft.com/office/powerpoint/2010/main" val="32608306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2002971"/>
            <a:ext cx="7933576" cy="4324087"/>
          </a:xfrm>
        </p:spPr>
        <p:txBody>
          <a:bodyPr>
            <a:normAutofit fontScale="92500" lnSpcReduction="10000"/>
          </a:bodyPr>
          <a:lstStyle/>
          <a:p>
            <a:pPr lvl="0"/>
            <a:r>
              <a:rPr lang="en-US" dirty="0" smtClean="0"/>
              <a:t>The SDGs draw specific attention to persons with disabilities – the MDGs did not</a:t>
            </a:r>
          </a:p>
          <a:p>
            <a:pPr lvl="0"/>
            <a:r>
              <a:rPr lang="en-US" dirty="0" smtClean="0"/>
              <a:t>The SDGs sets specific commitments to governments to empower </a:t>
            </a:r>
            <a:r>
              <a:rPr lang="en-US" dirty="0"/>
              <a:t>persons with </a:t>
            </a:r>
            <a:r>
              <a:rPr lang="en-US" dirty="0" smtClean="0"/>
              <a:t>disabilities which are also found in the UN CRPD</a:t>
            </a:r>
          </a:p>
          <a:p>
            <a:r>
              <a:rPr lang="en-US" dirty="0" smtClean="0"/>
              <a:t>Therefore, the </a:t>
            </a:r>
            <a:r>
              <a:rPr lang="en-US" dirty="0"/>
              <a:t>UN CRPD should serve as a guiding </a:t>
            </a:r>
            <a:r>
              <a:rPr lang="en-US" dirty="0" smtClean="0"/>
              <a:t>framework for implementing </a:t>
            </a:r>
            <a:r>
              <a:rPr lang="en-US" dirty="0"/>
              <a:t>the </a:t>
            </a:r>
            <a:r>
              <a:rPr lang="en-US" dirty="0" smtClean="0"/>
              <a:t>SDGs</a:t>
            </a:r>
          </a:p>
          <a:p>
            <a:r>
              <a:rPr lang="en-US" dirty="0" smtClean="0"/>
              <a:t>Inclusion and the rights of persons with disabilities can only be ensured by applying the UN CRPD to the implementation of the SDGs. This will prevent the creation and perpetuation </a:t>
            </a:r>
            <a:r>
              <a:rPr lang="en-US" dirty="0"/>
              <a:t>of </a:t>
            </a:r>
            <a:r>
              <a:rPr lang="en-US" dirty="0" smtClean="0"/>
              <a:t>institutional</a:t>
            </a:r>
            <a:r>
              <a:rPr lang="en-US" dirty="0"/>
              <a:t>, attitudinal, </a:t>
            </a:r>
            <a:r>
              <a:rPr lang="en-US" dirty="0" smtClean="0"/>
              <a:t>physical and </a:t>
            </a:r>
            <a:r>
              <a:rPr lang="en-US" dirty="0"/>
              <a:t>legal barriers, and barriers to information and communication technology (ICT), among other barriers to the inclusion and participation of persons with </a:t>
            </a:r>
            <a:r>
              <a:rPr lang="en-US" dirty="0" smtClean="0"/>
              <a:t>disabilities.</a:t>
            </a:r>
            <a:endParaRPr lang="en-US" dirty="0"/>
          </a:p>
        </p:txBody>
      </p:sp>
      <p:sp>
        <p:nvSpPr>
          <p:cNvPr id="4" name="Title 1"/>
          <p:cNvSpPr txBox="1">
            <a:spLocks/>
          </p:cNvSpPr>
          <p:nvPr/>
        </p:nvSpPr>
        <p:spPr>
          <a:xfrm>
            <a:off x="484710" y="278547"/>
            <a:ext cx="7055380" cy="1419626"/>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a:t>How do the SDGs </a:t>
            </a:r>
            <a:r>
              <a:rPr lang="en-US" sz="4000" dirty="0" smtClean="0"/>
              <a:t>connect to </a:t>
            </a:r>
            <a:r>
              <a:rPr lang="en-US" sz="4000" dirty="0"/>
              <a:t>the UN CRPD?</a:t>
            </a:r>
            <a:endParaRPr lang="en-US" dirty="0"/>
          </a:p>
        </p:txBody>
      </p:sp>
    </p:spTree>
    <p:extLst>
      <p:ext uri="{BB962C8B-B14F-4D97-AF65-F5344CB8AC3E}">
        <p14:creationId xmlns:p14="http://schemas.microsoft.com/office/powerpoint/2010/main" val="32681012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551" y="323291"/>
            <a:ext cx="7451360" cy="1307972"/>
          </a:xfrm>
        </p:spPr>
        <p:txBody>
          <a:bodyPr/>
          <a:lstStyle/>
          <a:p>
            <a:r>
              <a:rPr lang="en-US" sz="2300" dirty="0"/>
              <a:t>Several </a:t>
            </a:r>
            <a:r>
              <a:rPr lang="en-US" sz="2300" dirty="0" smtClean="0"/>
              <a:t>UN CRPD </a:t>
            </a:r>
            <a:r>
              <a:rPr lang="en-US" sz="2300" dirty="0"/>
              <a:t>Articles are cross-cutting in nature and must always be applied and/or considered for the implementation of every Goal and </a:t>
            </a:r>
            <a:r>
              <a:rPr lang="en-US" sz="2300" dirty="0" smtClean="0"/>
              <a:t>target. Some examples are included below.</a:t>
            </a:r>
            <a:endParaRPr lang="en-US" sz="2300"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144380" y="1179096"/>
            <a:ext cx="8879305" cy="5724932"/>
          </a:xfrm>
        </p:spPr>
      </p:pic>
    </p:spTree>
    <p:extLst>
      <p:ext uri="{BB962C8B-B14F-4D97-AF65-F5344CB8AC3E}">
        <p14:creationId xmlns:p14="http://schemas.microsoft.com/office/powerpoint/2010/main" val="9862921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700" y="1928813"/>
            <a:ext cx="7055380" cy="1500187"/>
          </a:xfrm>
        </p:spPr>
        <p:txBody>
          <a:bodyPr/>
          <a:lstStyle/>
          <a:p>
            <a:pPr algn="ctr"/>
            <a:r>
              <a:rPr lang="en-US" dirty="0" smtClean="0"/>
              <a:t>ONE</a:t>
            </a:r>
            <a:br>
              <a:rPr lang="en-US" dirty="0" smtClean="0"/>
            </a:br>
            <a:r>
              <a:rPr lang="en-US" dirty="0" smtClean="0"/>
              <a:t/>
            </a:r>
            <a:br>
              <a:rPr lang="en-US" dirty="0" smtClean="0"/>
            </a:br>
            <a:r>
              <a:rPr lang="en-US" dirty="0" smtClean="0"/>
              <a:t>What is the 2030 Agenda?</a:t>
            </a:r>
            <a:endParaRPr lang="en-US" dirty="0"/>
          </a:p>
        </p:txBody>
      </p:sp>
    </p:spTree>
    <p:extLst>
      <p:ext uri="{BB962C8B-B14F-4D97-AF65-F5344CB8AC3E}">
        <p14:creationId xmlns:p14="http://schemas.microsoft.com/office/powerpoint/2010/main" val="2109552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84709" y="194678"/>
            <a:ext cx="7689472" cy="1400530"/>
          </a:xfrm>
          <a:prstGeom prst="rect">
            <a:avLst/>
          </a:prstGeom>
        </p:spPr>
        <p:txBody>
          <a:bodyPr vert="horz" lIns="91440" tIns="45720" rIns="91440" bIns="45720" rtlCol="0" anchor="t">
            <a:norm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Example: Goal 4</a:t>
            </a:r>
            <a:br>
              <a:rPr lang="en-US" dirty="0" smtClean="0"/>
            </a:br>
            <a:r>
              <a:rPr lang="en-US" sz="3600" b="1" dirty="0" smtClean="0"/>
              <a:t>Quality and Inclusive Education</a:t>
            </a:r>
            <a:endParaRPr lang="en-US" sz="3600" b="1" dirty="0"/>
          </a:p>
        </p:txBody>
      </p:sp>
      <p:pic>
        <p:nvPicPr>
          <p:cNvPr id="6" name="Content Placeholder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970479"/>
            <a:ext cx="7762314" cy="5004752"/>
          </a:xfrm>
          <a:prstGeom prst="rect">
            <a:avLst/>
          </a:prstGeom>
        </p:spPr>
      </p:pic>
    </p:spTree>
    <p:extLst>
      <p:ext uri="{BB962C8B-B14F-4D97-AF65-F5344CB8AC3E}">
        <p14:creationId xmlns:p14="http://schemas.microsoft.com/office/powerpoint/2010/main" val="572348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09" y="203336"/>
            <a:ext cx="7689472" cy="1400530"/>
          </a:xfrm>
        </p:spPr>
        <p:txBody>
          <a:bodyPr>
            <a:normAutofit/>
          </a:bodyPr>
          <a:lstStyle/>
          <a:p>
            <a:r>
              <a:rPr lang="en-US" dirty="0" smtClean="0"/>
              <a:t>Example: Goal 4</a:t>
            </a:r>
            <a:br>
              <a:rPr lang="en-US" dirty="0" smtClean="0"/>
            </a:br>
            <a:r>
              <a:rPr lang="en-US" sz="3600" b="1" dirty="0" smtClean="0"/>
              <a:t>Quality and Inclusive Education</a:t>
            </a:r>
            <a:endParaRPr lang="en-US" sz="3600" b="1" dirty="0"/>
          </a:p>
        </p:txBody>
      </p:sp>
      <p:sp>
        <p:nvSpPr>
          <p:cNvPr id="3" name="Content Placeholder 2"/>
          <p:cNvSpPr>
            <a:spLocks noGrp="1"/>
          </p:cNvSpPr>
          <p:nvPr>
            <p:ph idx="1"/>
          </p:nvPr>
        </p:nvSpPr>
        <p:spPr>
          <a:xfrm>
            <a:off x="484709" y="1871658"/>
            <a:ext cx="8087791" cy="4600575"/>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Ensure </a:t>
            </a:r>
            <a:r>
              <a:rPr lang="en-GB" dirty="0"/>
              <a:t>that </a:t>
            </a:r>
            <a:r>
              <a:rPr lang="en-GB" b="1" dirty="0"/>
              <a:t>all girls and </a:t>
            </a:r>
            <a:r>
              <a:rPr lang="en-GB" b="1" dirty="0" smtClean="0"/>
              <a:t>boys: </a:t>
            </a:r>
          </a:p>
          <a:p>
            <a:pPr lvl="2"/>
            <a:r>
              <a:rPr lang="en-GB" b="1" dirty="0" smtClean="0"/>
              <a:t>complete </a:t>
            </a:r>
            <a:r>
              <a:rPr lang="en-GB" dirty="0"/>
              <a:t>free, equitable and quality primary and secondary </a:t>
            </a:r>
            <a:endParaRPr lang="en-GB" dirty="0" smtClean="0"/>
          </a:p>
          <a:p>
            <a:pPr lvl="2"/>
            <a:r>
              <a:rPr lang="en-GB" b="1" dirty="0" smtClean="0"/>
              <a:t>have </a:t>
            </a:r>
            <a:r>
              <a:rPr lang="en-GB" b="1" dirty="0"/>
              <a:t>access </a:t>
            </a:r>
            <a:r>
              <a:rPr lang="en-GB" dirty="0"/>
              <a:t>to quality early childhood development, care and pre-primary </a:t>
            </a:r>
            <a:r>
              <a:rPr lang="en-GB" dirty="0" smtClean="0"/>
              <a:t>education</a:t>
            </a:r>
          </a:p>
          <a:p>
            <a:pPr lvl="2"/>
            <a:r>
              <a:rPr lang="en-GB" dirty="0" smtClean="0"/>
              <a:t>have </a:t>
            </a:r>
            <a:r>
              <a:rPr lang="en-GB" b="1" dirty="0" smtClean="0"/>
              <a:t>equal access to </a:t>
            </a:r>
            <a:r>
              <a:rPr lang="en-GB" dirty="0"/>
              <a:t>affordable and quality technical, vocational and tertiary education, including university</a:t>
            </a:r>
            <a:endParaRPr lang="en-US" dirty="0"/>
          </a:p>
          <a:p>
            <a:pPr lvl="1"/>
            <a:r>
              <a:rPr lang="en-GB" b="1" dirty="0" smtClean="0"/>
              <a:t>Eliminate </a:t>
            </a:r>
            <a:r>
              <a:rPr lang="en-GB" b="1" dirty="0"/>
              <a:t>gender disparities in education and ensure equal access to all levels of education and vocational training for the vulnerable, including persons with </a:t>
            </a:r>
            <a:r>
              <a:rPr lang="en-GB" b="1" dirty="0" smtClean="0"/>
              <a:t>disabilities</a:t>
            </a:r>
          </a:p>
          <a:p>
            <a:pPr lvl="1"/>
            <a:r>
              <a:rPr lang="en-GB" b="1" dirty="0" smtClean="0"/>
              <a:t>Build </a:t>
            </a:r>
            <a:r>
              <a:rPr lang="en-GB" b="1" dirty="0"/>
              <a:t>and upgrade education facilities that are child, disability and gender sensitive</a:t>
            </a:r>
            <a:r>
              <a:rPr lang="en-GB" dirty="0"/>
              <a:t> </a:t>
            </a:r>
            <a:endParaRPr lang="en-GB" dirty="0" smtClean="0"/>
          </a:p>
          <a:p>
            <a:pPr marL="0" indent="0">
              <a:buNone/>
            </a:pPr>
            <a:r>
              <a:rPr lang="en-GB" b="1" dirty="0" smtClean="0"/>
              <a:t>When is the goal achieved for persons with disabilities?</a:t>
            </a:r>
          </a:p>
          <a:p>
            <a:pPr lvl="1"/>
            <a:r>
              <a:rPr lang="en-US" dirty="0" smtClean="0"/>
              <a:t>When </a:t>
            </a:r>
            <a:r>
              <a:rPr lang="en-US" dirty="0"/>
              <a:t>inclusive, accessible and quality education for children and persons with disabilities </a:t>
            </a:r>
            <a:r>
              <a:rPr lang="en-US" dirty="0" smtClean="0"/>
              <a:t>is realized at </a:t>
            </a:r>
            <a:r>
              <a:rPr lang="en-US" dirty="0"/>
              <a:t>all levels (primary, secondary, tertiary, and vocational training</a:t>
            </a:r>
            <a:r>
              <a:rPr lang="en-US" dirty="0" smtClean="0"/>
              <a:t>) leading to relevant and effective learning outcomes</a:t>
            </a:r>
            <a:endParaRPr lang="en-GB" b="1" dirty="0" smtClean="0"/>
          </a:p>
          <a:p>
            <a:pPr lvl="1"/>
            <a:endParaRPr lang="en-GB" b="1" dirty="0"/>
          </a:p>
          <a:p>
            <a:endParaRPr lang="en-GB" dirty="0"/>
          </a:p>
          <a:p>
            <a:endParaRPr lang="en-US" dirty="0"/>
          </a:p>
        </p:txBody>
      </p:sp>
    </p:spTree>
    <p:extLst>
      <p:ext uri="{BB962C8B-B14F-4D97-AF65-F5344CB8AC3E}">
        <p14:creationId xmlns:p14="http://schemas.microsoft.com/office/powerpoint/2010/main" val="39430866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4710" y="217191"/>
            <a:ext cx="7689472" cy="1400530"/>
          </a:xfrm>
        </p:spPr>
        <p:txBody>
          <a:bodyPr>
            <a:normAutofit/>
          </a:bodyPr>
          <a:lstStyle/>
          <a:p>
            <a:r>
              <a:rPr lang="en-US" dirty="0" smtClean="0"/>
              <a:t>Example: Goal 5</a:t>
            </a:r>
            <a:br>
              <a:rPr lang="en-US" dirty="0" smtClean="0"/>
            </a:br>
            <a:r>
              <a:rPr lang="en-US" sz="3600" b="1" dirty="0" smtClean="0"/>
              <a:t>Gender Equality</a:t>
            </a:r>
            <a:endParaRPr lang="en-US" sz="3600" b="1" dirty="0"/>
          </a:p>
        </p:txBody>
      </p:sp>
      <p:pic>
        <p:nvPicPr>
          <p:cNvPr id="6"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6209" y="1853248"/>
            <a:ext cx="7762314" cy="5004751"/>
          </a:xfrm>
        </p:spPr>
      </p:pic>
    </p:spTree>
    <p:extLst>
      <p:ext uri="{BB962C8B-B14F-4D97-AF65-F5344CB8AC3E}">
        <p14:creationId xmlns:p14="http://schemas.microsoft.com/office/powerpoint/2010/main" val="9042185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10" y="1617721"/>
            <a:ext cx="8044928" cy="4925953"/>
          </a:xfrm>
        </p:spPr>
        <p:txBody>
          <a:bodyPr>
            <a:normAutofit fontScale="92500" lnSpcReduction="10000"/>
          </a:bodyPr>
          <a:lstStyle/>
          <a:p>
            <a:pPr marL="0" indent="0">
              <a:buNone/>
            </a:pPr>
            <a:r>
              <a:rPr lang="en-GB" b="1" dirty="0"/>
              <a:t>What it means for persons with disabilities: </a:t>
            </a:r>
            <a:endParaRPr lang="en-GB" b="1" dirty="0" smtClean="0"/>
          </a:p>
          <a:p>
            <a:pPr lvl="1"/>
            <a:r>
              <a:rPr lang="en-GB" dirty="0" smtClean="0"/>
              <a:t>End </a:t>
            </a:r>
            <a:r>
              <a:rPr lang="en-GB" dirty="0"/>
              <a:t>all forms of discrimination against </a:t>
            </a:r>
            <a:r>
              <a:rPr lang="en-GB" b="1" dirty="0"/>
              <a:t>all women and girls everywhere</a:t>
            </a:r>
            <a:endParaRPr lang="en-US" b="1" dirty="0"/>
          </a:p>
          <a:p>
            <a:pPr lvl="1"/>
            <a:r>
              <a:rPr lang="en-GB" dirty="0" smtClean="0"/>
              <a:t>Eliminate </a:t>
            </a:r>
            <a:r>
              <a:rPr lang="en-GB" dirty="0"/>
              <a:t>all forms of violence </a:t>
            </a:r>
            <a:endParaRPr lang="en-GB" dirty="0" smtClean="0"/>
          </a:p>
          <a:p>
            <a:pPr lvl="1"/>
            <a:r>
              <a:rPr lang="en-GB" dirty="0" smtClean="0"/>
              <a:t>Eliminate </a:t>
            </a:r>
            <a:r>
              <a:rPr lang="en-GB" dirty="0"/>
              <a:t>all harmful practices, such as child, early and forced marriage and female genital </a:t>
            </a:r>
            <a:r>
              <a:rPr lang="en-GB" dirty="0" smtClean="0"/>
              <a:t>mutilation</a:t>
            </a:r>
            <a:endParaRPr lang="en-US" dirty="0"/>
          </a:p>
          <a:p>
            <a:pPr lvl="1"/>
            <a:r>
              <a:rPr lang="en-GB" dirty="0" smtClean="0"/>
              <a:t>Ensure </a:t>
            </a:r>
            <a:r>
              <a:rPr lang="en-GB" dirty="0"/>
              <a:t>women’s full and effective participation and equal opportunities for leadership at all levels of decision-making in political, economic and public </a:t>
            </a:r>
            <a:r>
              <a:rPr lang="en-GB" dirty="0" smtClean="0"/>
              <a:t>life</a:t>
            </a:r>
            <a:endParaRPr lang="en-US" dirty="0"/>
          </a:p>
          <a:p>
            <a:pPr lvl="1"/>
            <a:r>
              <a:rPr lang="en-GB" dirty="0" smtClean="0"/>
              <a:t>Ensure </a:t>
            </a:r>
            <a:r>
              <a:rPr lang="en-GB" b="1" dirty="0"/>
              <a:t>universal access</a:t>
            </a:r>
            <a:r>
              <a:rPr lang="en-GB" dirty="0"/>
              <a:t> to sexual and reproductive health and reproductive rights </a:t>
            </a:r>
            <a:endParaRPr lang="en-GB" dirty="0" smtClean="0"/>
          </a:p>
          <a:p>
            <a:pPr marL="0" indent="0">
              <a:buNone/>
            </a:pPr>
            <a:r>
              <a:rPr lang="en-GB" b="1" dirty="0" smtClean="0"/>
              <a:t>When </a:t>
            </a:r>
            <a:r>
              <a:rPr lang="en-GB" b="1" dirty="0"/>
              <a:t>is the goal achieved for persons with disabilities</a:t>
            </a:r>
            <a:r>
              <a:rPr lang="en-GB" b="1" dirty="0" smtClean="0"/>
              <a:t>?</a:t>
            </a:r>
          </a:p>
          <a:p>
            <a:pPr lvl="1"/>
            <a:r>
              <a:rPr lang="en-US" dirty="0"/>
              <a:t>To end violence and discrimination towards girls and women with disabilities or towards women with children with disabilities, to ensure that both are not excluded from society and treated equally</a:t>
            </a:r>
            <a:endParaRPr lang="en-GB" b="1" dirty="0"/>
          </a:p>
          <a:p>
            <a:endParaRPr lang="en-GB" dirty="0"/>
          </a:p>
          <a:p>
            <a:endParaRPr lang="en-US" dirty="0"/>
          </a:p>
        </p:txBody>
      </p:sp>
      <p:sp>
        <p:nvSpPr>
          <p:cNvPr id="6" name="Title 1"/>
          <p:cNvSpPr>
            <a:spLocks noGrp="1"/>
          </p:cNvSpPr>
          <p:nvPr>
            <p:ph type="title"/>
          </p:nvPr>
        </p:nvSpPr>
        <p:spPr>
          <a:xfrm>
            <a:off x="484710" y="217191"/>
            <a:ext cx="7689472" cy="1400530"/>
          </a:xfrm>
        </p:spPr>
        <p:txBody>
          <a:bodyPr>
            <a:normAutofit/>
          </a:bodyPr>
          <a:lstStyle/>
          <a:p>
            <a:r>
              <a:rPr lang="en-US" dirty="0" smtClean="0"/>
              <a:t>Example: Goal 5</a:t>
            </a:r>
            <a:br>
              <a:rPr lang="en-US" dirty="0" smtClean="0"/>
            </a:br>
            <a:r>
              <a:rPr lang="en-US" sz="3600" b="1" dirty="0" smtClean="0"/>
              <a:t>Gender Equality</a:t>
            </a:r>
            <a:endParaRPr lang="en-US" sz="3600" b="1" dirty="0"/>
          </a:p>
        </p:txBody>
      </p:sp>
    </p:spTree>
    <p:extLst>
      <p:ext uri="{BB962C8B-B14F-4D97-AF65-F5344CB8AC3E}">
        <p14:creationId xmlns:p14="http://schemas.microsoft.com/office/powerpoint/2010/main" val="1928269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DG Goal 8, Employment, is linked to CRPD Article 27, Work and employment"/>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5474" y="915612"/>
            <a:ext cx="10129838" cy="6531214"/>
          </a:xfrm>
        </p:spPr>
      </p:pic>
      <p:sp>
        <p:nvSpPr>
          <p:cNvPr id="5" name="Title 1"/>
          <p:cNvSpPr>
            <a:spLocks noGrp="1"/>
          </p:cNvSpPr>
          <p:nvPr>
            <p:ph type="title"/>
          </p:nvPr>
        </p:nvSpPr>
        <p:spPr>
          <a:xfrm>
            <a:off x="484709" y="68052"/>
            <a:ext cx="7689472" cy="1400530"/>
          </a:xfrm>
        </p:spPr>
        <p:txBody>
          <a:bodyPr>
            <a:normAutofit/>
          </a:bodyPr>
          <a:lstStyle/>
          <a:p>
            <a:r>
              <a:rPr lang="en-US" dirty="0" smtClean="0"/>
              <a:t>Example: Goal 8</a:t>
            </a:r>
            <a:br>
              <a:rPr lang="en-US" dirty="0" smtClean="0"/>
            </a:br>
            <a:r>
              <a:rPr lang="en-US" sz="3600" b="1" dirty="0" smtClean="0"/>
              <a:t>Employment</a:t>
            </a:r>
            <a:endParaRPr lang="en-US" sz="3600" b="1" dirty="0"/>
          </a:p>
        </p:txBody>
      </p:sp>
    </p:spTree>
    <p:extLst>
      <p:ext uri="{BB962C8B-B14F-4D97-AF65-F5344CB8AC3E}">
        <p14:creationId xmlns:p14="http://schemas.microsoft.com/office/powerpoint/2010/main" val="1649864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468582"/>
            <a:ext cx="7944916" cy="4779824"/>
          </a:xfrm>
        </p:spPr>
        <p:txBody>
          <a:bodyPr>
            <a:normAutofit fontScale="92500" lnSpcReduction="20000"/>
          </a:bodyPr>
          <a:lstStyle/>
          <a:p>
            <a:pPr marL="0" indent="0">
              <a:buNone/>
            </a:pPr>
            <a:r>
              <a:rPr lang="en-GB" b="1" dirty="0"/>
              <a:t>What it means for persons with disabilities: </a:t>
            </a:r>
            <a:endParaRPr lang="en-GB" b="1" dirty="0" smtClean="0"/>
          </a:p>
          <a:p>
            <a:pPr lvl="1"/>
            <a:r>
              <a:rPr lang="en-GB" dirty="0" smtClean="0"/>
              <a:t>Promote </a:t>
            </a:r>
            <a:r>
              <a:rPr lang="en-GB" dirty="0"/>
              <a:t>development-oriented policies that support productive activities, decent job creation, entrepreneurship, creativity and innovation, and encourage the formalization and growth of micro-, small- and medium-sized enterprises, including through </a:t>
            </a:r>
            <a:r>
              <a:rPr lang="en-GB" b="1" dirty="0"/>
              <a:t>access to financial services</a:t>
            </a:r>
            <a:endParaRPr lang="en-US" b="1" dirty="0"/>
          </a:p>
          <a:p>
            <a:pPr lvl="1"/>
            <a:r>
              <a:rPr lang="en-GB" b="1" dirty="0" smtClean="0"/>
              <a:t>Achieve </a:t>
            </a:r>
            <a:r>
              <a:rPr lang="en-GB" b="1" dirty="0"/>
              <a:t>full and productive employment and decent work for all women and men, including for young people and persons with disabilities, and equal pay for work of equal value</a:t>
            </a:r>
            <a:endParaRPr lang="en-US" b="1" dirty="0"/>
          </a:p>
          <a:p>
            <a:pPr marL="0" indent="0">
              <a:buNone/>
            </a:pPr>
            <a:r>
              <a:rPr lang="en-GB" b="1" dirty="0" smtClean="0"/>
              <a:t>When </a:t>
            </a:r>
            <a:r>
              <a:rPr lang="en-GB" b="1" dirty="0"/>
              <a:t>is the goal achieved for persons with disabilities</a:t>
            </a:r>
            <a:r>
              <a:rPr lang="en-GB" b="1" dirty="0" smtClean="0"/>
              <a:t>?</a:t>
            </a:r>
          </a:p>
          <a:p>
            <a:pPr lvl="1"/>
            <a:r>
              <a:rPr lang="en-US" dirty="0"/>
              <a:t>The expansion of anti-discrimination provisions in </a:t>
            </a:r>
            <a:r>
              <a:rPr lang="en-US" dirty="0" err="1"/>
              <a:t>labour</a:t>
            </a:r>
            <a:r>
              <a:rPr lang="en-US" dirty="0"/>
              <a:t> and </a:t>
            </a:r>
            <a:r>
              <a:rPr lang="en-US" dirty="0" err="1"/>
              <a:t>labour</a:t>
            </a:r>
            <a:r>
              <a:rPr lang="en-US" dirty="0"/>
              <a:t>-related laws</a:t>
            </a:r>
          </a:p>
          <a:p>
            <a:pPr lvl="1"/>
            <a:r>
              <a:rPr lang="en-US" dirty="0"/>
              <a:t>The realization for reasonable accommodation and creating more inclusive mainstream initiatives to promote full and productive employment for persons with disabilities</a:t>
            </a:r>
          </a:p>
          <a:p>
            <a:pPr lvl="1"/>
            <a:r>
              <a:rPr lang="en-US" dirty="0"/>
              <a:t>Access to training and vocational education courses</a:t>
            </a:r>
          </a:p>
          <a:p>
            <a:pPr lvl="1"/>
            <a:r>
              <a:rPr lang="en-US" dirty="0"/>
              <a:t>Access to bank loans and micro-finances to start-up businesses</a:t>
            </a:r>
            <a:endParaRPr lang="en-GB" dirty="0"/>
          </a:p>
          <a:p>
            <a:endParaRPr lang="en-GB" dirty="0"/>
          </a:p>
          <a:p>
            <a:endParaRPr lang="en-US" dirty="0"/>
          </a:p>
        </p:txBody>
      </p:sp>
      <p:sp>
        <p:nvSpPr>
          <p:cNvPr id="5" name="Title 1"/>
          <p:cNvSpPr>
            <a:spLocks noGrp="1"/>
          </p:cNvSpPr>
          <p:nvPr>
            <p:ph type="title"/>
          </p:nvPr>
        </p:nvSpPr>
        <p:spPr>
          <a:xfrm>
            <a:off x="484709" y="109617"/>
            <a:ext cx="7689472" cy="1400530"/>
          </a:xfrm>
        </p:spPr>
        <p:txBody>
          <a:bodyPr>
            <a:normAutofit/>
          </a:bodyPr>
          <a:lstStyle/>
          <a:p>
            <a:r>
              <a:rPr lang="en-US" dirty="0" smtClean="0"/>
              <a:t>Example: Goal 8</a:t>
            </a:r>
            <a:br>
              <a:rPr lang="en-US" dirty="0" smtClean="0"/>
            </a:br>
            <a:r>
              <a:rPr lang="en-US" sz="3600" b="1" dirty="0" smtClean="0"/>
              <a:t>Employment</a:t>
            </a:r>
            <a:endParaRPr lang="en-US" sz="3600" b="1" dirty="0"/>
          </a:p>
        </p:txBody>
      </p:sp>
    </p:spTree>
    <p:extLst>
      <p:ext uri="{BB962C8B-B14F-4D97-AF65-F5344CB8AC3E}">
        <p14:creationId xmlns:p14="http://schemas.microsoft.com/office/powerpoint/2010/main" val="1660825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300" y="1255237"/>
            <a:ext cx="6374410" cy="3607708"/>
          </a:xfrm>
        </p:spPr>
        <p:txBody>
          <a:bodyPr/>
          <a:lstStyle/>
          <a:p>
            <a:pPr algn="ctr"/>
            <a:r>
              <a:rPr lang="en-US" dirty="0" smtClean="0"/>
              <a:t>SIX</a:t>
            </a:r>
            <a:br>
              <a:rPr lang="en-US" dirty="0" smtClean="0"/>
            </a:br>
            <a:r>
              <a:rPr lang="en-US" dirty="0" smtClean="0"/>
              <a:t/>
            </a:r>
            <a:br>
              <a:rPr lang="en-US" dirty="0" smtClean="0"/>
            </a:br>
            <a:r>
              <a:rPr lang="en-US" sz="4400" dirty="0" smtClean="0"/>
              <a:t>How can persons with disabilities engage in the SDGs?</a:t>
            </a:r>
            <a:endParaRPr lang="en-US" dirty="0"/>
          </a:p>
        </p:txBody>
      </p:sp>
    </p:spTree>
    <p:extLst>
      <p:ext uri="{BB962C8B-B14F-4D97-AF65-F5344CB8AC3E}">
        <p14:creationId xmlns:p14="http://schemas.microsoft.com/office/powerpoint/2010/main" val="13563953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7838" y="2413143"/>
            <a:ext cx="7614260" cy="4195481"/>
          </a:xfrm>
        </p:spPr>
        <p:txBody>
          <a:bodyPr>
            <a:normAutofit/>
          </a:bodyPr>
          <a:lstStyle/>
          <a:p>
            <a:pPr marL="0" indent="0">
              <a:buNone/>
            </a:pPr>
            <a:r>
              <a:rPr lang="en-US" b="1" dirty="0" smtClean="0"/>
              <a:t>“</a:t>
            </a:r>
            <a:r>
              <a:rPr lang="en-US" b="1" i="1" dirty="0" smtClean="0"/>
              <a:t>Persons with disabilities were instrumental in creating this transformational roadmap to a better future. Now the hard work of real change lies directly ahead. Persons with disabilities must be leaders, guiding the world towards achieving these goals for everyone. This journey demands our persistent and unwavering duty to hold our governments accountable to their own commitments. </a:t>
            </a:r>
          </a:p>
          <a:p>
            <a:pPr marL="0" indent="0">
              <a:buNone/>
            </a:pPr>
            <a:r>
              <a:rPr lang="en-US" b="1" i="1" dirty="0" smtClean="0"/>
              <a:t>We cannot afford to be left behind again.</a:t>
            </a:r>
            <a:r>
              <a:rPr lang="en-US" b="1" dirty="0" smtClean="0"/>
              <a:t>”</a:t>
            </a:r>
          </a:p>
          <a:p>
            <a:pPr marL="0" lvl="1" indent="0">
              <a:buNone/>
            </a:pPr>
            <a:r>
              <a:rPr lang="en-US" dirty="0" smtClean="0"/>
              <a:t> - Maryanne Diamond, Chair of the International Disability Alliance, 2015</a:t>
            </a:r>
          </a:p>
        </p:txBody>
      </p:sp>
      <p:sp>
        <p:nvSpPr>
          <p:cNvPr id="6" name="Title 1"/>
          <p:cNvSpPr>
            <a:spLocks noGrp="1"/>
          </p:cNvSpPr>
          <p:nvPr>
            <p:ph type="title"/>
          </p:nvPr>
        </p:nvSpPr>
        <p:spPr>
          <a:xfrm>
            <a:off x="457001" y="272608"/>
            <a:ext cx="5625145" cy="1400530"/>
          </a:xfrm>
        </p:spPr>
        <p:txBody>
          <a:bodyPr/>
          <a:lstStyle/>
          <a:p>
            <a:r>
              <a:rPr lang="en-US" sz="4000" dirty="0"/>
              <a:t>How can persons with disabilities engage </a:t>
            </a:r>
            <a:r>
              <a:rPr lang="en-US" sz="4000" dirty="0" smtClean="0"/>
              <a:t>in </a:t>
            </a:r>
            <a:r>
              <a:rPr lang="en-US" sz="4000" dirty="0"/>
              <a:t>the SDGs?</a:t>
            </a:r>
            <a:endParaRPr lang="en-US" dirty="0"/>
          </a:p>
        </p:txBody>
      </p:sp>
    </p:spTree>
    <p:extLst>
      <p:ext uri="{BB962C8B-B14F-4D97-AF65-F5344CB8AC3E}">
        <p14:creationId xmlns:p14="http://schemas.microsoft.com/office/powerpoint/2010/main" val="42112656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001" y="2424546"/>
            <a:ext cx="7614260" cy="3657606"/>
          </a:xfrm>
        </p:spPr>
        <p:txBody>
          <a:bodyPr>
            <a:normAutofit fontScale="92500" lnSpcReduction="20000"/>
          </a:bodyPr>
          <a:lstStyle/>
          <a:p>
            <a:r>
              <a:rPr lang="en-US" sz="2400" dirty="0"/>
              <a:t>The participation of persons with disabilities </a:t>
            </a:r>
            <a:r>
              <a:rPr lang="en-US" sz="2400" dirty="0" smtClean="0"/>
              <a:t>in the implementation of the SDGs is </a:t>
            </a:r>
            <a:r>
              <a:rPr lang="en-US" sz="2400" dirty="0"/>
              <a:t>critical and will serve as a litmus test to whether the </a:t>
            </a:r>
            <a:r>
              <a:rPr lang="en-US" sz="2400" dirty="0" smtClean="0"/>
              <a:t>SDGs achieve what </a:t>
            </a:r>
            <a:r>
              <a:rPr lang="en-US" sz="2400" dirty="0"/>
              <a:t>the MDGs </a:t>
            </a:r>
            <a:r>
              <a:rPr lang="en-US" sz="2400" dirty="0" smtClean="0"/>
              <a:t>failed to achieve for </a:t>
            </a:r>
            <a:r>
              <a:rPr lang="en-US" sz="2400" dirty="0"/>
              <a:t>persons </a:t>
            </a:r>
            <a:r>
              <a:rPr lang="en-US" sz="2400" dirty="0" smtClean="0"/>
              <a:t>with disabilities.</a:t>
            </a:r>
          </a:p>
          <a:p>
            <a:r>
              <a:rPr lang="en-US" sz="2400" dirty="0" smtClean="0"/>
              <a:t>Persons </a:t>
            </a:r>
            <a:r>
              <a:rPr lang="en-US" sz="2400" dirty="0"/>
              <a:t>with disabilities must engage with their governments and monitor </a:t>
            </a:r>
            <a:r>
              <a:rPr lang="en-US" sz="2400" dirty="0" smtClean="0"/>
              <a:t>the implementation of the </a:t>
            </a:r>
            <a:r>
              <a:rPr lang="en-US" sz="2400" dirty="0"/>
              <a:t>SDGs </a:t>
            </a:r>
            <a:r>
              <a:rPr lang="en-US" sz="2400" dirty="0" smtClean="0"/>
              <a:t>so that they are </a:t>
            </a:r>
            <a:r>
              <a:rPr lang="en-US" sz="2400" dirty="0"/>
              <a:t>for them, by them and with </a:t>
            </a:r>
            <a:r>
              <a:rPr lang="en-US" sz="2400" dirty="0" smtClean="0"/>
              <a:t>them.</a:t>
            </a:r>
          </a:p>
          <a:p>
            <a:r>
              <a:rPr lang="en-US" sz="2400" dirty="0" smtClean="0"/>
              <a:t>At the global level, persons with disabilities have a role in the oversight of governments’ commitments to the SDGs as stakeholders.</a:t>
            </a:r>
            <a:endParaRPr lang="en-US" sz="2400" dirty="0"/>
          </a:p>
        </p:txBody>
      </p:sp>
      <p:sp>
        <p:nvSpPr>
          <p:cNvPr id="5" name="Title 1"/>
          <p:cNvSpPr>
            <a:spLocks noGrp="1"/>
          </p:cNvSpPr>
          <p:nvPr>
            <p:ph type="title"/>
          </p:nvPr>
        </p:nvSpPr>
        <p:spPr>
          <a:xfrm>
            <a:off x="457001" y="272608"/>
            <a:ext cx="5625145" cy="1400530"/>
          </a:xfrm>
        </p:spPr>
        <p:txBody>
          <a:bodyPr/>
          <a:lstStyle/>
          <a:p>
            <a:r>
              <a:rPr lang="en-US" sz="4000" dirty="0"/>
              <a:t>How can persons with disabilities engage </a:t>
            </a:r>
            <a:r>
              <a:rPr lang="en-US" sz="4000" dirty="0" smtClean="0"/>
              <a:t>in </a:t>
            </a:r>
            <a:r>
              <a:rPr lang="en-US" sz="4000" dirty="0"/>
              <a:t>the SDGs?</a:t>
            </a:r>
            <a:endParaRPr lang="en-US" dirty="0"/>
          </a:p>
        </p:txBody>
      </p:sp>
    </p:spTree>
    <p:extLst>
      <p:ext uri="{BB962C8B-B14F-4D97-AF65-F5344CB8AC3E}">
        <p14:creationId xmlns:p14="http://schemas.microsoft.com/office/powerpoint/2010/main" val="894688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can persons with disabilities engage in the SDGs?</a:t>
            </a:r>
            <a:endParaRPr lang="en-US" dirty="0"/>
          </a:p>
        </p:txBody>
      </p:sp>
      <p:sp>
        <p:nvSpPr>
          <p:cNvPr id="3" name="Content Placeholder 2"/>
          <p:cNvSpPr>
            <a:spLocks noGrp="1"/>
          </p:cNvSpPr>
          <p:nvPr>
            <p:ph idx="1"/>
          </p:nvPr>
        </p:nvSpPr>
        <p:spPr>
          <a:xfrm>
            <a:off x="827699" y="2667000"/>
            <a:ext cx="6839925" cy="3714749"/>
          </a:xfrm>
        </p:spPr>
        <p:txBody>
          <a:bodyPr>
            <a:normAutofit/>
          </a:bodyPr>
          <a:lstStyle/>
          <a:p>
            <a:r>
              <a:rPr lang="en-US" sz="2200" dirty="0" smtClean="0"/>
              <a:t>CRPD </a:t>
            </a:r>
            <a:r>
              <a:rPr lang="en-US" sz="2200" dirty="0"/>
              <a:t>monitoring should inform </a:t>
            </a:r>
            <a:r>
              <a:rPr lang="en-US" sz="2200" dirty="0" smtClean="0"/>
              <a:t>SDG </a:t>
            </a:r>
            <a:r>
              <a:rPr lang="en-US" sz="2200" dirty="0"/>
              <a:t>monitoring and </a:t>
            </a:r>
            <a:r>
              <a:rPr lang="en-US" sz="2200" dirty="0" smtClean="0"/>
              <a:t>vice-versa</a:t>
            </a:r>
            <a:r>
              <a:rPr lang="en-US" sz="2200" dirty="0"/>
              <a:t>. </a:t>
            </a:r>
            <a:endParaRPr lang="en-US" sz="2200" dirty="0" smtClean="0"/>
          </a:p>
          <a:p>
            <a:r>
              <a:rPr lang="en-US" sz="2200" dirty="0" smtClean="0"/>
              <a:t>A parallel report </a:t>
            </a:r>
            <a:r>
              <a:rPr lang="en-US" sz="2200" dirty="0"/>
              <a:t>for the CRPD </a:t>
            </a:r>
            <a:r>
              <a:rPr lang="en-US" sz="2200" dirty="0" smtClean="0"/>
              <a:t>is also a great </a:t>
            </a:r>
            <a:r>
              <a:rPr lang="en-US" sz="2200" dirty="0"/>
              <a:t>resource </a:t>
            </a:r>
            <a:r>
              <a:rPr lang="en-US" sz="2200" dirty="0" smtClean="0"/>
              <a:t>an SDG parallel report </a:t>
            </a:r>
          </a:p>
          <a:p>
            <a:r>
              <a:rPr lang="en-US" sz="2200" dirty="0"/>
              <a:t>D</a:t>
            </a:r>
            <a:r>
              <a:rPr lang="en-US" sz="2200" dirty="0" smtClean="0"/>
              <a:t>ata </a:t>
            </a:r>
            <a:r>
              <a:rPr lang="en-US" sz="2200" dirty="0"/>
              <a:t>generated by </a:t>
            </a:r>
            <a:r>
              <a:rPr lang="en-US" sz="2200" dirty="0" smtClean="0"/>
              <a:t>States </a:t>
            </a:r>
            <a:r>
              <a:rPr lang="en-US" sz="2200" dirty="0"/>
              <a:t>and development agencies for </a:t>
            </a:r>
            <a:r>
              <a:rPr lang="en-US" sz="2200" dirty="0" smtClean="0"/>
              <a:t>SDG </a:t>
            </a:r>
            <a:r>
              <a:rPr lang="en-US" sz="2200" dirty="0"/>
              <a:t>monitoring </a:t>
            </a:r>
            <a:r>
              <a:rPr lang="en-US" sz="2200" dirty="0" smtClean="0"/>
              <a:t>can be contribute to CRPD </a:t>
            </a:r>
            <a:r>
              <a:rPr lang="en-US" sz="2200" dirty="0"/>
              <a:t>monitoring. </a:t>
            </a:r>
            <a:endParaRPr lang="en-US" sz="2200" dirty="0" smtClean="0"/>
          </a:p>
          <a:p>
            <a:r>
              <a:rPr lang="en-US" sz="2200" dirty="0" smtClean="0"/>
              <a:t>The same applies to UPR, CEDAW, and </a:t>
            </a:r>
            <a:r>
              <a:rPr lang="en-US" sz="2200" dirty="0"/>
              <a:t>CRC  </a:t>
            </a:r>
          </a:p>
        </p:txBody>
      </p:sp>
    </p:spTree>
    <p:extLst>
      <p:ext uri="{BB962C8B-B14F-4D97-AF65-F5344CB8AC3E}">
        <p14:creationId xmlns:p14="http://schemas.microsoft.com/office/powerpoint/2010/main" val="920361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74" y="268037"/>
            <a:ext cx="7055380" cy="817813"/>
          </a:xfrm>
        </p:spPr>
        <p:txBody>
          <a:bodyPr/>
          <a:lstStyle/>
          <a:p>
            <a:r>
              <a:rPr lang="en-US" dirty="0" smtClean="0"/>
              <a:t>What is the 2030 Agenda?</a:t>
            </a:r>
            <a:endParaRPr lang="en-US" dirty="0"/>
          </a:p>
        </p:txBody>
      </p:sp>
      <p:sp>
        <p:nvSpPr>
          <p:cNvPr id="3" name="Content Placeholder 2"/>
          <p:cNvSpPr>
            <a:spLocks noGrp="1"/>
          </p:cNvSpPr>
          <p:nvPr>
            <p:ph idx="1"/>
          </p:nvPr>
        </p:nvSpPr>
        <p:spPr>
          <a:xfrm>
            <a:off x="483974" y="1864884"/>
            <a:ext cx="7401900" cy="3976400"/>
          </a:xfrm>
        </p:spPr>
        <p:txBody>
          <a:bodyPr>
            <a:normAutofit/>
          </a:bodyPr>
          <a:lstStyle/>
          <a:p>
            <a:r>
              <a:rPr lang="en-US" sz="2400" dirty="0" smtClean="0"/>
              <a:t>The 2030 Agenda is the result of years of negotiations at the UN between governments, called the‘post-2015 process’. </a:t>
            </a:r>
          </a:p>
          <a:p>
            <a:r>
              <a:rPr lang="en-US" sz="2400" dirty="0" smtClean="0"/>
              <a:t>It intends to replace – and build – on the Millennium Government Goals which lasted from 2000 to 2015</a:t>
            </a:r>
          </a:p>
          <a:p>
            <a:r>
              <a:rPr lang="en-US" sz="2400" dirty="0" smtClean="0"/>
              <a:t>The 2030 Agenda is a political commitment of the governments of all 193 Member States of the United Nations (UN). </a:t>
            </a:r>
            <a:endParaRPr lang="en-US" sz="2400" dirty="0"/>
          </a:p>
        </p:txBody>
      </p:sp>
    </p:spTree>
    <p:extLst>
      <p:ext uri="{BB962C8B-B14F-4D97-AF65-F5344CB8AC3E}">
        <p14:creationId xmlns:p14="http://schemas.microsoft.com/office/powerpoint/2010/main" val="24578023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484709" y="4984793"/>
            <a:ext cx="8059216" cy="1027092"/>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484710" y="3877310"/>
            <a:ext cx="8059215" cy="999204"/>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484710" y="2257659"/>
            <a:ext cx="8059215" cy="151423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56150" y="2371962"/>
            <a:ext cx="1529826" cy="646331"/>
          </a:xfrm>
          <a:prstGeom prst="rect">
            <a:avLst/>
          </a:prstGeom>
          <a:noFill/>
        </p:spPr>
        <p:txBody>
          <a:bodyPr wrap="square" rtlCol="0">
            <a:spAutoFit/>
          </a:bodyPr>
          <a:lstStyle/>
          <a:p>
            <a:r>
              <a:rPr lang="en-US" dirty="0" smtClean="0"/>
              <a:t>Global Advocacy</a:t>
            </a:r>
            <a:endParaRPr lang="en-US" dirty="0"/>
          </a:p>
        </p:txBody>
      </p:sp>
      <p:sp>
        <p:nvSpPr>
          <p:cNvPr id="6" name="TextBox 5"/>
          <p:cNvSpPr txBox="1"/>
          <p:nvPr/>
        </p:nvSpPr>
        <p:spPr>
          <a:xfrm>
            <a:off x="556150" y="3965749"/>
            <a:ext cx="1929876" cy="646331"/>
          </a:xfrm>
          <a:prstGeom prst="rect">
            <a:avLst/>
          </a:prstGeom>
          <a:noFill/>
        </p:spPr>
        <p:txBody>
          <a:bodyPr wrap="square" rtlCol="0">
            <a:spAutoFit/>
          </a:bodyPr>
          <a:lstStyle/>
          <a:p>
            <a:r>
              <a:rPr lang="en-US" smtClean="0"/>
              <a:t>Regional Advocacy</a:t>
            </a:r>
            <a:endParaRPr lang="en-US" dirty="0"/>
          </a:p>
        </p:txBody>
      </p:sp>
      <p:sp>
        <p:nvSpPr>
          <p:cNvPr id="7" name="TextBox 6"/>
          <p:cNvSpPr txBox="1"/>
          <p:nvPr/>
        </p:nvSpPr>
        <p:spPr>
          <a:xfrm>
            <a:off x="556150" y="5057777"/>
            <a:ext cx="1415526" cy="646331"/>
          </a:xfrm>
          <a:prstGeom prst="rect">
            <a:avLst/>
          </a:prstGeom>
          <a:noFill/>
        </p:spPr>
        <p:txBody>
          <a:bodyPr wrap="square" rtlCol="0">
            <a:spAutoFit/>
          </a:bodyPr>
          <a:lstStyle/>
          <a:p>
            <a:r>
              <a:rPr lang="en-US" dirty="0" smtClean="0"/>
              <a:t>National Advocacy</a:t>
            </a:r>
            <a:endParaRPr lang="en-US" dirty="0"/>
          </a:p>
        </p:txBody>
      </p:sp>
      <p:sp>
        <p:nvSpPr>
          <p:cNvPr id="12" name="TextBox 11"/>
          <p:cNvSpPr txBox="1"/>
          <p:nvPr/>
        </p:nvSpPr>
        <p:spPr>
          <a:xfrm>
            <a:off x="3157538" y="3914775"/>
            <a:ext cx="3843338" cy="954107"/>
          </a:xfrm>
          <a:custGeom>
            <a:avLst/>
            <a:gdLst>
              <a:gd name="connsiteX0" fmla="*/ 0 w 4329112"/>
              <a:gd name="connsiteY0" fmla="*/ 0 h 1477328"/>
              <a:gd name="connsiteX1" fmla="*/ 4329112 w 4329112"/>
              <a:gd name="connsiteY1" fmla="*/ 0 h 1477328"/>
              <a:gd name="connsiteX2" fmla="*/ 4329112 w 4329112"/>
              <a:gd name="connsiteY2" fmla="*/ 1477328 h 1477328"/>
              <a:gd name="connsiteX3" fmla="*/ 0 w 4329112"/>
              <a:gd name="connsiteY3" fmla="*/ 1477328 h 1477328"/>
              <a:gd name="connsiteX4" fmla="*/ 0 w 4329112"/>
              <a:gd name="connsiteY4" fmla="*/ 0 h 1477328"/>
              <a:gd name="connsiteX0" fmla="*/ 557212 w 4329112"/>
              <a:gd name="connsiteY0" fmla="*/ 0 h 1491616"/>
              <a:gd name="connsiteX1" fmla="*/ 4329112 w 4329112"/>
              <a:gd name="connsiteY1" fmla="*/ 14288 h 1491616"/>
              <a:gd name="connsiteX2" fmla="*/ 4329112 w 4329112"/>
              <a:gd name="connsiteY2" fmla="*/ 1491616 h 1491616"/>
              <a:gd name="connsiteX3" fmla="*/ 0 w 4329112"/>
              <a:gd name="connsiteY3" fmla="*/ 1491616 h 1491616"/>
              <a:gd name="connsiteX4" fmla="*/ 557212 w 4329112"/>
              <a:gd name="connsiteY4" fmla="*/ 0 h 1491616"/>
              <a:gd name="connsiteX0" fmla="*/ 557212 w 4329112"/>
              <a:gd name="connsiteY0" fmla="*/ 28575 h 1520191"/>
              <a:gd name="connsiteX1" fmla="*/ 3814762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557212 w 4329112"/>
              <a:gd name="connsiteY0" fmla="*/ 28575 h 1520191"/>
              <a:gd name="connsiteX1" fmla="*/ 2893221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1500186 w 4329112"/>
              <a:gd name="connsiteY0" fmla="*/ 44258 h 1520191"/>
              <a:gd name="connsiteX1" fmla="*/ 2893221 w 4329112"/>
              <a:gd name="connsiteY1" fmla="*/ 0 h 1520191"/>
              <a:gd name="connsiteX2" fmla="*/ 4329112 w 4329112"/>
              <a:gd name="connsiteY2" fmla="*/ 1520191 h 1520191"/>
              <a:gd name="connsiteX3" fmla="*/ 0 w 4329112"/>
              <a:gd name="connsiteY3" fmla="*/ 1520191 h 1520191"/>
              <a:gd name="connsiteX4" fmla="*/ 1500186 w 4329112"/>
              <a:gd name="connsiteY4" fmla="*/ 44258 h 1520191"/>
              <a:gd name="connsiteX0" fmla="*/ 1478754 w 4329112"/>
              <a:gd name="connsiteY0" fmla="*/ 0 h 1538662"/>
              <a:gd name="connsiteX1" fmla="*/ 2893221 w 4329112"/>
              <a:gd name="connsiteY1" fmla="*/ 18471 h 1538662"/>
              <a:gd name="connsiteX2" fmla="*/ 4329112 w 4329112"/>
              <a:gd name="connsiteY2" fmla="*/ 1538662 h 1538662"/>
              <a:gd name="connsiteX3" fmla="*/ 0 w 4329112"/>
              <a:gd name="connsiteY3" fmla="*/ 1538662 h 1538662"/>
              <a:gd name="connsiteX4" fmla="*/ 1478754 w 4329112"/>
              <a:gd name="connsiteY4" fmla="*/ 0 h 15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12" h="1538662">
                <a:moveTo>
                  <a:pt x="1478754" y="0"/>
                </a:moveTo>
                <a:lnTo>
                  <a:pt x="2893221" y="18471"/>
                </a:lnTo>
                <a:lnTo>
                  <a:pt x="4329112" y="1538662"/>
                </a:lnTo>
                <a:lnTo>
                  <a:pt x="0" y="1538662"/>
                </a:lnTo>
                <a:lnTo>
                  <a:pt x="1478754" y="0"/>
                </a:lnTo>
                <a:close/>
              </a:path>
            </a:pathLst>
          </a:custGeom>
          <a:noFill/>
        </p:spPr>
        <p:txBody>
          <a:bodyPr wrap="square" rtlCol="0">
            <a:spAutoFit/>
          </a:bodyPr>
          <a:lstStyle/>
          <a:p>
            <a:pPr algn="ctr"/>
            <a:r>
              <a:rPr lang="en-US" sz="1400" dirty="0"/>
              <a:t>Share knowledge</a:t>
            </a:r>
          </a:p>
          <a:p>
            <a:pPr algn="ctr"/>
            <a:r>
              <a:rPr lang="en-US" sz="1400" dirty="0"/>
              <a:t>Participate in peer review</a:t>
            </a:r>
          </a:p>
          <a:p>
            <a:pPr algn="ctr"/>
            <a:r>
              <a:rPr lang="en-US" sz="1400" dirty="0"/>
              <a:t>Form and develop regional collaboration and projects</a:t>
            </a:r>
          </a:p>
        </p:txBody>
      </p:sp>
      <p:sp>
        <p:nvSpPr>
          <p:cNvPr id="13" name="TextBox 12"/>
          <p:cNvSpPr txBox="1"/>
          <p:nvPr/>
        </p:nvSpPr>
        <p:spPr>
          <a:xfrm>
            <a:off x="1971676" y="5000625"/>
            <a:ext cx="6086477" cy="954107"/>
          </a:xfrm>
          <a:custGeom>
            <a:avLst/>
            <a:gdLst>
              <a:gd name="connsiteX0" fmla="*/ 0 w 4329112"/>
              <a:gd name="connsiteY0" fmla="*/ 0 h 1477328"/>
              <a:gd name="connsiteX1" fmla="*/ 4329112 w 4329112"/>
              <a:gd name="connsiteY1" fmla="*/ 0 h 1477328"/>
              <a:gd name="connsiteX2" fmla="*/ 4329112 w 4329112"/>
              <a:gd name="connsiteY2" fmla="*/ 1477328 h 1477328"/>
              <a:gd name="connsiteX3" fmla="*/ 0 w 4329112"/>
              <a:gd name="connsiteY3" fmla="*/ 1477328 h 1477328"/>
              <a:gd name="connsiteX4" fmla="*/ 0 w 4329112"/>
              <a:gd name="connsiteY4" fmla="*/ 0 h 1477328"/>
              <a:gd name="connsiteX0" fmla="*/ 557212 w 4329112"/>
              <a:gd name="connsiteY0" fmla="*/ 0 h 1491616"/>
              <a:gd name="connsiteX1" fmla="*/ 4329112 w 4329112"/>
              <a:gd name="connsiteY1" fmla="*/ 14288 h 1491616"/>
              <a:gd name="connsiteX2" fmla="*/ 4329112 w 4329112"/>
              <a:gd name="connsiteY2" fmla="*/ 1491616 h 1491616"/>
              <a:gd name="connsiteX3" fmla="*/ 0 w 4329112"/>
              <a:gd name="connsiteY3" fmla="*/ 1491616 h 1491616"/>
              <a:gd name="connsiteX4" fmla="*/ 557212 w 4329112"/>
              <a:gd name="connsiteY4" fmla="*/ 0 h 1491616"/>
              <a:gd name="connsiteX0" fmla="*/ 557212 w 4329112"/>
              <a:gd name="connsiteY0" fmla="*/ 28575 h 1520191"/>
              <a:gd name="connsiteX1" fmla="*/ 3814762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557212 w 4329112"/>
              <a:gd name="connsiteY0" fmla="*/ 28575 h 1520191"/>
              <a:gd name="connsiteX1" fmla="*/ 2893221 w 4329112"/>
              <a:gd name="connsiteY1" fmla="*/ 0 h 1520191"/>
              <a:gd name="connsiteX2" fmla="*/ 4329112 w 4329112"/>
              <a:gd name="connsiteY2" fmla="*/ 1520191 h 1520191"/>
              <a:gd name="connsiteX3" fmla="*/ 0 w 4329112"/>
              <a:gd name="connsiteY3" fmla="*/ 1520191 h 1520191"/>
              <a:gd name="connsiteX4" fmla="*/ 557212 w 4329112"/>
              <a:gd name="connsiteY4" fmla="*/ 28575 h 1520191"/>
              <a:gd name="connsiteX0" fmla="*/ 1500186 w 4329112"/>
              <a:gd name="connsiteY0" fmla="*/ 44258 h 1520191"/>
              <a:gd name="connsiteX1" fmla="*/ 2893221 w 4329112"/>
              <a:gd name="connsiteY1" fmla="*/ 0 h 1520191"/>
              <a:gd name="connsiteX2" fmla="*/ 4329112 w 4329112"/>
              <a:gd name="connsiteY2" fmla="*/ 1520191 h 1520191"/>
              <a:gd name="connsiteX3" fmla="*/ 0 w 4329112"/>
              <a:gd name="connsiteY3" fmla="*/ 1520191 h 1520191"/>
              <a:gd name="connsiteX4" fmla="*/ 1500186 w 4329112"/>
              <a:gd name="connsiteY4" fmla="*/ 44258 h 1520191"/>
              <a:gd name="connsiteX0" fmla="*/ 1478754 w 4329112"/>
              <a:gd name="connsiteY0" fmla="*/ 0 h 1538662"/>
              <a:gd name="connsiteX1" fmla="*/ 2893221 w 4329112"/>
              <a:gd name="connsiteY1" fmla="*/ 18471 h 1538662"/>
              <a:gd name="connsiteX2" fmla="*/ 4329112 w 4329112"/>
              <a:gd name="connsiteY2" fmla="*/ 1538662 h 1538662"/>
              <a:gd name="connsiteX3" fmla="*/ 0 w 4329112"/>
              <a:gd name="connsiteY3" fmla="*/ 1538662 h 1538662"/>
              <a:gd name="connsiteX4" fmla="*/ 1478754 w 4329112"/>
              <a:gd name="connsiteY4" fmla="*/ 0 h 1538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9112" h="1538662">
                <a:moveTo>
                  <a:pt x="1478754" y="0"/>
                </a:moveTo>
                <a:lnTo>
                  <a:pt x="2893221" y="18471"/>
                </a:lnTo>
                <a:lnTo>
                  <a:pt x="4329112" y="1538662"/>
                </a:lnTo>
                <a:lnTo>
                  <a:pt x="0" y="1538662"/>
                </a:lnTo>
                <a:lnTo>
                  <a:pt x="1478754" y="0"/>
                </a:lnTo>
                <a:close/>
              </a:path>
            </a:pathLst>
          </a:custGeom>
          <a:noFill/>
        </p:spPr>
        <p:txBody>
          <a:bodyPr wrap="square" rtlCol="0">
            <a:spAutoFit/>
          </a:bodyPr>
          <a:lstStyle/>
          <a:p>
            <a:pPr algn="ctr"/>
            <a:r>
              <a:rPr lang="en-US" sz="1400" dirty="0"/>
              <a:t>Prepare </a:t>
            </a:r>
            <a:r>
              <a:rPr lang="en-US" sz="1400" dirty="0" smtClean="0"/>
              <a:t>parallel </a:t>
            </a:r>
            <a:r>
              <a:rPr lang="en-US" sz="1400" dirty="0"/>
              <a:t>and shadow reports</a:t>
            </a:r>
          </a:p>
          <a:p>
            <a:pPr algn="ctr"/>
            <a:r>
              <a:rPr lang="en-US" sz="1400" dirty="0"/>
              <a:t>Provide expert knowledge and engagement</a:t>
            </a:r>
          </a:p>
          <a:p>
            <a:pPr algn="ctr"/>
            <a:r>
              <a:rPr lang="en-US" sz="1400" dirty="0"/>
              <a:t>Participate in government-led consultations</a:t>
            </a:r>
          </a:p>
          <a:p>
            <a:pPr algn="ctr"/>
            <a:r>
              <a:rPr lang="en-US" sz="1400" dirty="0"/>
              <a:t>Partner with civil society, academia, stakeholders and UN agencies</a:t>
            </a:r>
          </a:p>
        </p:txBody>
      </p:sp>
      <p:sp>
        <p:nvSpPr>
          <p:cNvPr id="14" name="Triangle 13"/>
          <p:cNvSpPr/>
          <p:nvPr/>
        </p:nvSpPr>
        <p:spPr>
          <a:xfrm>
            <a:off x="1628775" y="1302407"/>
            <a:ext cx="7300914" cy="4826927"/>
          </a:xfrm>
          <a:prstGeom prst="triangle">
            <a:avLst>
              <a:gd name="adj" fmla="val 50207"/>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p:cNvSpPr/>
          <p:nvPr/>
        </p:nvSpPr>
        <p:spPr>
          <a:xfrm>
            <a:off x="3314695" y="2316363"/>
            <a:ext cx="3986212" cy="1414923"/>
          </a:xfrm>
          <a:prstGeom prst="trapezoid">
            <a:avLst>
              <a:gd name="adj" fmla="val 73469"/>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Participate in the global coordination mechanism established for persons with disabilities</a:t>
            </a:r>
          </a:p>
          <a:p>
            <a:pPr algn="ctr"/>
            <a:r>
              <a:rPr lang="en-US" sz="1200" dirty="0">
                <a:solidFill>
                  <a:schemeClr val="tx1"/>
                </a:solidFill>
              </a:rPr>
              <a:t>Contribute to annual, thematic and national reviews</a:t>
            </a:r>
          </a:p>
        </p:txBody>
      </p:sp>
      <p:sp>
        <p:nvSpPr>
          <p:cNvPr id="15" name="Title 1"/>
          <p:cNvSpPr txBox="1">
            <a:spLocks/>
          </p:cNvSpPr>
          <p:nvPr/>
        </p:nvSpPr>
        <p:spPr>
          <a:xfrm>
            <a:off x="744229" y="51018"/>
            <a:ext cx="5625145"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How can persons with disabilities engage in the SDGs?</a:t>
            </a:r>
            <a:endParaRPr lang="en-US" dirty="0"/>
          </a:p>
        </p:txBody>
      </p:sp>
    </p:spTree>
    <p:extLst>
      <p:ext uri="{BB962C8B-B14F-4D97-AF65-F5344CB8AC3E}">
        <p14:creationId xmlns:p14="http://schemas.microsoft.com/office/powerpoint/2010/main" val="60017909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can persons with disabilities engage </a:t>
            </a:r>
            <a:r>
              <a:rPr lang="en-US" sz="4400" dirty="0" smtClean="0"/>
              <a:t>in </a:t>
            </a:r>
            <a:r>
              <a:rPr lang="en-US" sz="4400" dirty="0"/>
              <a:t>the SDGs?</a:t>
            </a:r>
            <a:endParaRPr lang="en-US" dirty="0"/>
          </a:p>
        </p:txBody>
      </p:sp>
      <p:sp>
        <p:nvSpPr>
          <p:cNvPr id="3" name="Content Placeholder 2"/>
          <p:cNvSpPr>
            <a:spLocks noGrp="1"/>
          </p:cNvSpPr>
          <p:nvPr>
            <p:ph idx="1"/>
          </p:nvPr>
        </p:nvSpPr>
        <p:spPr>
          <a:xfrm>
            <a:off x="827699" y="2590801"/>
            <a:ext cx="7388045" cy="3657606"/>
          </a:xfrm>
        </p:spPr>
        <p:txBody>
          <a:bodyPr>
            <a:normAutofit fontScale="92500" lnSpcReduction="10000"/>
          </a:bodyPr>
          <a:lstStyle/>
          <a:p>
            <a:pPr marL="0" indent="0">
              <a:buNone/>
            </a:pPr>
            <a:r>
              <a:rPr lang="en-US" sz="2200" b="1" dirty="0" smtClean="0"/>
              <a:t>National level engagement</a:t>
            </a:r>
          </a:p>
          <a:p>
            <a:r>
              <a:rPr lang="en-US" dirty="0" smtClean="0"/>
              <a:t>DPOs can get engaged both locally and with their governments, working both independently and in alliances with other stakeholders to reinforce messages and support each other</a:t>
            </a:r>
          </a:p>
          <a:p>
            <a:r>
              <a:rPr lang="en-US" dirty="0" smtClean="0"/>
              <a:t>Different strategies will be required in different national contexts</a:t>
            </a:r>
          </a:p>
          <a:p>
            <a:r>
              <a:rPr lang="en-US" dirty="0" smtClean="0"/>
              <a:t>It is essential to participate from the very beginning of the implementation of the SDGs, to be part of the design and planning of all national policies to implement the SDGs with the aim of ensuring that the outcomes are in line with the UN CRPD</a:t>
            </a:r>
          </a:p>
          <a:p>
            <a:endParaRPr lang="en-US" dirty="0"/>
          </a:p>
        </p:txBody>
      </p:sp>
    </p:spTree>
    <p:extLst>
      <p:ext uri="{BB962C8B-B14F-4D97-AF65-F5344CB8AC3E}">
        <p14:creationId xmlns:p14="http://schemas.microsoft.com/office/powerpoint/2010/main" val="300734334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How can persons with disabilities engage </a:t>
            </a:r>
            <a:r>
              <a:rPr lang="en-US" sz="4400" dirty="0" smtClean="0"/>
              <a:t>in </a:t>
            </a:r>
            <a:r>
              <a:rPr lang="en-US" sz="4400" dirty="0"/>
              <a:t>the SDGs?</a:t>
            </a:r>
            <a:endParaRPr lang="en-US" dirty="0"/>
          </a:p>
        </p:txBody>
      </p:sp>
      <p:sp>
        <p:nvSpPr>
          <p:cNvPr id="4" name="Content Placeholder 3"/>
          <p:cNvSpPr>
            <a:spLocks noGrp="1"/>
          </p:cNvSpPr>
          <p:nvPr>
            <p:ph idx="1"/>
          </p:nvPr>
        </p:nvSpPr>
        <p:spPr>
          <a:xfrm>
            <a:off x="827700" y="2860431"/>
            <a:ext cx="6711654" cy="3387975"/>
          </a:xfrm>
        </p:spPr>
        <p:txBody>
          <a:bodyPr/>
          <a:lstStyle/>
          <a:p>
            <a:r>
              <a:rPr lang="en-US" dirty="0" smtClean="0"/>
              <a:t>The following slides try to demonstrate a possible scenario to engage at the national level.</a:t>
            </a:r>
          </a:p>
          <a:p>
            <a:r>
              <a:rPr lang="en-US" dirty="0" smtClean="0"/>
              <a:t> These slide have been inspired by the global process and the global alliances. </a:t>
            </a:r>
          </a:p>
          <a:p>
            <a:r>
              <a:rPr lang="en-US" dirty="0" smtClean="0"/>
              <a:t>Organizations / institutions may have very different names in each country.</a:t>
            </a:r>
          </a:p>
          <a:p>
            <a:r>
              <a:rPr lang="en-US" dirty="0" smtClean="0"/>
              <a:t>The slides intend to give ideas on what could be entry points at national level. </a:t>
            </a:r>
            <a:endParaRPr lang="en-US" dirty="0"/>
          </a:p>
        </p:txBody>
      </p:sp>
    </p:spTree>
    <p:extLst>
      <p:ext uri="{BB962C8B-B14F-4D97-AF65-F5344CB8AC3E}">
        <p14:creationId xmlns:p14="http://schemas.microsoft.com/office/powerpoint/2010/main" val="5993315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147484" y="949569"/>
            <a:ext cx="3070380" cy="5038275"/>
          </a:xfrm>
        </p:spPr>
        <p:txBody>
          <a:bodyPr/>
          <a:lstStyle/>
          <a:p>
            <a:r>
              <a:rPr lang="en-US" sz="2000" dirty="0" smtClean="0"/>
              <a:t>Individual Organizations </a:t>
            </a:r>
            <a:r>
              <a:rPr lang="en-US" sz="2000" dirty="0"/>
              <a:t>of Persons with Disabilities (DPOs) join </a:t>
            </a:r>
            <a:r>
              <a:rPr lang="en-US" sz="2000" dirty="0" smtClean="0"/>
              <a:t>forces, develop a strategy and joint position. </a:t>
            </a:r>
            <a:br>
              <a:rPr lang="en-US" sz="2000" dirty="0" smtClean="0"/>
            </a:br>
            <a:r>
              <a:rPr lang="en-US" sz="2000" dirty="0"/>
              <a:t/>
            </a:r>
            <a:br>
              <a:rPr lang="en-US" sz="2000" dirty="0"/>
            </a:br>
            <a:r>
              <a:rPr lang="en-US" sz="2000" dirty="0" smtClean="0"/>
              <a:t>They are supported by disability rights and development NGOs.</a:t>
            </a:r>
            <a:endParaRPr lang="en-US" sz="2000" dirty="0"/>
          </a:p>
        </p:txBody>
      </p:sp>
      <p:pic>
        <p:nvPicPr>
          <p:cNvPr id="7" name="Content Placeholder 6"/>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3217863" y="707010"/>
            <a:ext cx="5888431" cy="6150990"/>
          </a:xfrm>
        </p:spPr>
      </p:pic>
    </p:spTree>
    <p:extLst>
      <p:ext uri="{BB962C8B-B14F-4D97-AF65-F5344CB8AC3E}">
        <p14:creationId xmlns:p14="http://schemas.microsoft.com/office/powerpoint/2010/main" val="2279527016"/>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06477" y="215748"/>
            <a:ext cx="3097111" cy="599332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All stakeholder groups join forces to coordinate and strengthen advocacy efforts towards their government. This includes the national disability </a:t>
            </a:r>
            <a:r>
              <a:rPr lang="en-US" sz="2000" dirty="0" smtClean="0"/>
              <a:t>community</a:t>
            </a:r>
            <a:r>
              <a:rPr lang="en-US" sz="2000" dirty="0"/>
              <a:t>. For example, a message could be accessibility for children with disabilities, which would be </a:t>
            </a:r>
            <a:r>
              <a:rPr lang="en-US" sz="2000" dirty="0" smtClean="0"/>
              <a:t>coordinated </a:t>
            </a:r>
            <a:r>
              <a:rPr lang="en-US" sz="2000" dirty="0"/>
              <a:t>with the national you community, national education community, and national health community.</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3194042" y="0"/>
            <a:ext cx="5931104" cy="6858000"/>
          </a:xfrm>
        </p:spPr>
      </p:pic>
    </p:spTree>
    <p:extLst>
      <p:ext uri="{BB962C8B-B14F-4D97-AF65-F5344CB8AC3E}">
        <p14:creationId xmlns:p14="http://schemas.microsoft.com/office/powerpoint/2010/main" val="161864985"/>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5975" y="280219"/>
            <a:ext cx="2802198" cy="5663381"/>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a:t>All stakeholder groups </a:t>
            </a:r>
            <a:r>
              <a:rPr lang="en-US" sz="2000" dirty="0" smtClean="0"/>
              <a:t>advocate </a:t>
            </a:r>
            <a:r>
              <a:rPr lang="en-US" sz="2000" dirty="0"/>
              <a:t>the same, coordinated messages to all </a:t>
            </a:r>
            <a:r>
              <a:rPr lang="en-US" sz="2000" dirty="0" smtClean="0"/>
              <a:t>government offices.</a:t>
            </a:r>
            <a:endParaRPr lang="en-US" sz="2000" dirty="0"/>
          </a:p>
          <a:p>
            <a:endParaRPr lang="en-US" sz="2000" dirty="0"/>
          </a:p>
          <a:p>
            <a:r>
              <a:rPr lang="en-US" sz="2000" dirty="0" smtClean="0"/>
              <a:t>Stakeholders identify which </a:t>
            </a:r>
            <a:r>
              <a:rPr lang="en-US" sz="2000" dirty="0"/>
              <a:t>government agency or ministry is </a:t>
            </a:r>
            <a:r>
              <a:rPr lang="en-US" sz="2000" dirty="0" smtClean="0"/>
              <a:t>responsible </a:t>
            </a:r>
            <a:r>
              <a:rPr lang="en-US" sz="2000" dirty="0"/>
              <a:t>for overseeing and coordinating </a:t>
            </a:r>
            <a:r>
              <a:rPr lang="en-US" sz="2000" dirty="0" smtClean="0"/>
              <a:t>national </a:t>
            </a:r>
            <a:r>
              <a:rPr lang="en-US" sz="2000" dirty="0"/>
              <a:t>implementation of the SDGs in order to ensure stakeholder participation.</a:t>
            </a:r>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36827" y="0"/>
            <a:ext cx="5841186" cy="6384847"/>
          </a:xfrm>
          <a:prstGeom prst="rect">
            <a:avLst/>
          </a:prstGeom>
        </p:spPr>
      </p:pic>
    </p:spTree>
    <p:extLst>
      <p:ext uri="{BB962C8B-B14F-4D97-AF65-F5344CB8AC3E}">
        <p14:creationId xmlns:p14="http://schemas.microsoft.com/office/powerpoint/2010/main" val="452752393"/>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333032" y="457207"/>
            <a:ext cx="6398023" cy="6400793"/>
          </a:xfrm>
          <a:prstGeom prst="rect">
            <a:avLst/>
          </a:prstGeom>
        </p:spPr>
      </p:pic>
    </p:spTree>
    <p:extLst>
      <p:ext uri="{BB962C8B-B14F-4D97-AF65-F5344CB8AC3E}">
        <p14:creationId xmlns:p14="http://schemas.microsoft.com/office/powerpoint/2010/main" val="1553718730"/>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329623" y="0"/>
            <a:ext cx="6400801" cy="6403572"/>
          </a:xfrm>
        </p:spPr>
      </p:pic>
    </p:spTree>
    <p:extLst>
      <p:ext uri="{BB962C8B-B14F-4D97-AF65-F5344CB8AC3E}">
        <p14:creationId xmlns:p14="http://schemas.microsoft.com/office/powerpoint/2010/main" val="302385695"/>
      </p:ext>
    </p:extLst>
  </p:cSld>
  <p:clrMapOvr>
    <a:masterClrMapping/>
  </p:clrMapOvr>
  <p:transition spd="slow">
    <p:push dir="u"/>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218207" y="515814"/>
            <a:ext cx="6155607" cy="6158272"/>
          </a:xfrm>
        </p:spPr>
      </p:pic>
    </p:spTree>
    <p:extLst>
      <p:ext uri="{BB962C8B-B14F-4D97-AF65-F5344CB8AC3E}">
        <p14:creationId xmlns:p14="http://schemas.microsoft.com/office/powerpoint/2010/main" val="20215325"/>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2532185"/>
            <a:ext cx="6711654" cy="3716221"/>
          </a:xfrm>
        </p:spPr>
        <p:txBody>
          <a:bodyPr>
            <a:noAutofit/>
          </a:bodyPr>
          <a:lstStyle/>
          <a:p>
            <a:r>
              <a:rPr lang="en-US" sz="2200" dirty="0" smtClean="0"/>
              <a:t>Raise awareness, share information and coordinate with DPOs and partners</a:t>
            </a:r>
          </a:p>
          <a:p>
            <a:r>
              <a:rPr lang="en-US" sz="2200" dirty="0" smtClean="0"/>
              <a:t>Investigate on existing civil society mechanisms</a:t>
            </a:r>
          </a:p>
          <a:p>
            <a:r>
              <a:rPr lang="en-US" sz="2200" dirty="0" smtClean="0"/>
              <a:t>Reach out to Ministries and Government</a:t>
            </a:r>
          </a:p>
          <a:p>
            <a:r>
              <a:rPr lang="en-US" sz="2200" dirty="0" smtClean="0"/>
              <a:t>Engage in existing civil society mechanisms, and write your own response</a:t>
            </a:r>
          </a:p>
          <a:p>
            <a:r>
              <a:rPr lang="en-US" sz="2200" dirty="0" smtClean="0"/>
              <a:t>Build bridges between national processes and the SDGs and the CRPD</a:t>
            </a:r>
            <a:endParaRPr lang="en-US" sz="2200" dirty="0"/>
          </a:p>
        </p:txBody>
      </p:sp>
      <p:sp>
        <p:nvSpPr>
          <p:cNvPr id="5" name="Title 1"/>
          <p:cNvSpPr>
            <a:spLocks noGrp="1"/>
          </p:cNvSpPr>
          <p:nvPr>
            <p:ph type="title"/>
          </p:nvPr>
        </p:nvSpPr>
        <p:spPr>
          <a:xfrm>
            <a:off x="484710" y="452718"/>
            <a:ext cx="7054644" cy="1400530"/>
          </a:xfrm>
        </p:spPr>
        <p:txBody>
          <a:bodyPr/>
          <a:lstStyle/>
          <a:p>
            <a:r>
              <a:rPr lang="en-US" sz="4400" dirty="0"/>
              <a:t>How can persons with disabilities engage </a:t>
            </a:r>
            <a:r>
              <a:rPr lang="en-US" sz="4400" dirty="0" smtClean="0"/>
              <a:t>in </a:t>
            </a:r>
            <a:r>
              <a:rPr lang="en-US" sz="4400" dirty="0"/>
              <a:t>the SDGs?</a:t>
            </a:r>
            <a:endParaRPr lang="en-US" dirty="0"/>
          </a:p>
        </p:txBody>
      </p:sp>
    </p:spTree>
    <p:extLst>
      <p:ext uri="{BB962C8B-B14F-4D97-AF65-F5344CB8AC3E}">
        <p14:creationId xmlns:p14="http://schemas.microsoft.com/office/powerpoint/2010/main" val="1864167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3974" y="1800226"/>
            <a:ext cx="7687741" cy="3886200"/>
          </a:xfrm>
        </p:spPr>
        <p:txBody>
          <a:bodyPr>
            <a:noAutofit/>
          </a:bodyPr>
          <a:lstStyle/>
          <a:p>
            <a:r>
              <a:rPr lang="en-US" sz="2400" dirty="0" smtClean="0"/>
              <a:t>The 2030 Agenda is a commitment by Governments to:</a:t>
            </a:r>
          </a:p>
          <a:p>
            <a:pPr lvl="1"/>
            <a:r>
              <a:rPr lang="en-US" sz="2400" dirty="0" smtClean="0"/>
              <a:t>build </a:t>
            </a:r>
            <a:r>
              <a:rPr lang="en-US" sz="2400" dirty="0"/>
              <a:t>a better future for all people, including millions </a:t>
            </a:r>
            <a:r>
              <a:rPr lang="en-US" sz="2400" dirty="0" smtClean="0"/>
              <a:t>who are currently denied </a:t>
            </a:r>
            <a:r>
              <a:rPr lang="en-US" sz="2400" dirty="0"/>
              <a:t>the chance to lead </a:t>
            </a:r>
            <a:r>
              <a:rPr lang="en-US" sz="2400" b="1" dirty="0"/>
              <a:t>decent, dignified and rewarding lives and to achieve their full human potential</a:t>
            </a:r>
            <a:r>
              <a:rPr lang="en-US" sz="2400" dirty="0"/>
              <a:t>;</a:t>
            </a:r>
          </a:p>
          <a:p>
            <a:pPr lvl="1"/>
            <a:r>
              <a:rPr lang="en-US" sz="2400" dirty="0"/>
              <a:t>succeeding in </a:t>
            </a:r>
            <a:r>
              <a:rPr lang="en-US" sz="2400" b="1" dirty="0"/>
              <a:t>ending poverty, reducing inequalities, and saving the planet</a:t>
            </a:r>
            <a:r>
              <a:rPr lang="en-US" sz="2400" dirty="0"/>
              <a:t> from ecological degradation and climate change</a:t>
            </a:r>
            <a:r>
              <a:rPr lang="en-US" sz="2400" dirty="0" smtClean="0">
                <a:solidFill>
                  <a:srgbClr val="000000"/>
                </a:solidFill>
              </a:rPr>
              <a:t> </a:t>
            </a:r>
            <a:endParaRPr lang="en-US" sz="2400" dirty="0" smtClean="0"/>
          </a:p>
        </p:txBody>
      </p:sp>
      <p:sp>
        <p:nvSpPr>
          <p:cNvPr id="5" name="Title 1"/>
          <p:cNvSpPr txBox="1">
            <a:spLocks/>
          </p:cNvSpPr>
          <p:nvPr/>
        </p:nvSpPr>
        <p:spPr>
          <a:xfrm>
            <a:off x="483974" y="268037"/>
            <a:ext cx="7055380" cy="8178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the 2030 Agenda?</a:t>
            </a:r>
            <a:endParaRPr lang="en-US" dirty="0"/>
          </a:p>
        </p:txBody>
      </p:sp>
    </p:spTree>
    <p:extLst>
      <p:ext uri="{BB962C8B-B14F-4D97-AF65-F5344CB8AC3E}">
        <p14:creationId xmlns:p14="http://schemas.microsoft.com/office/powerpoint/2010/main" val="87247183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799" y="1298121"/>
            <a:ext cx="7518399" cy="3607708"/>
          </a:xfrm>
        </p:spPr>
        <p:txBody>
          <a:bodyPr/>
          <a:lstStyle/>
          <a:p>
            <a:pPr algn="ctr"/>
            <a:r>
              <a:rPr lang="en-US" dirty="0" smtClean="0"/>
              <a:t>SEVEN</a:t>
            </a:r>
            <a:br>
              <a:rPr lang="en-US" dirty="0" smtClean="0"/>
            </a:br>
            <a:r>
              <a:rPr lang="en-US" dirty="0" smtClean="0"/>
              <a:t/>
            </a:r>
            <a:br>
              <a:rPr lang="en-US" dirty="0" smtClean="0"/>
            </a:br>
            <a:r>
              <a:rPr lang="en-US" sz="4400" dirty="0" smtClean="0"/>
              <a:t>What are the roles of persons with disabilities at the global level?</a:t>
            </a:r>
            <a:endParaRPr lang="en-US" dirty="0"/>
          </a:p>
        </p:txBody>
      </p:sp>
    </p:spTree>
    <p:extLst>
      <p:ext uri="{BB962C8B-B14F-4D97-AF65-F5344CB8AC3E}">
        <p14:creationId xmlns:p14="http://schemas.microsoft.com/office/powerpoint/2010/main" val="91656995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305234"/>
            <a:ext cx="7055380" cy="1400530"/>
          </a:xfrm>
        </p:spPr>
        <p:txBody>
          <a:bodyPr/>
          <a:lstStyle/>
          <a:p>
            <a:r>
              <a:rPr lang="en-US" sz="4000" dirty="0"/>
              <a:t>What are the roles of persons with disabilities at the global level?</a:t>
            </a:r>
            <a:endParaRPr lang="en-US" dirty="0"/>
          </a:p>
        </p:txBody>
      </p:sp>
      <p:sp>
        <p:nvSpPr>
          <p:cNvPr id="3" name="Content Placeholder 2"/>
          <p:cNvSpPr>
            <a:spLocks noGrp="1"/>
          </p:cNvSpPr>
          <p:nvPr>
            <p:ph idx="1"/>
          </p:nvPr>
        </p:nvSpPr>
        <p:spPr>
          <a:xfrm>
            <a:off x="484710" y="2349500"/>
            <a:ext cx="7862878" cy="3803737"/>
          </a:xfrm>
        </p:spPr>
        <p:txBody>
          <a:bodyPr>
            <a:normAutofit/>
          </a:bodyPr>
          <a:lstStyle/>
          <a:p>
            <a:pPr marL="0" indent="0" algn="ctr">
              <a:buNone/>
            </a:pPr>
            <a:r>
              <a:rPr lang="en-GB" sz="3000" b="1" dirty="0" smtClean="0"/>
              <a:t>Engage with the HLPF</a:t>
            </a:r>
          </a:p>
          <a:p>
            <a:r>
              <a:rPr lang="en-GB" dirty="0" smtClean="0"/>
              <a:t>The High-level Political Forum (HLPF) is where the global follow-up and review of the implementation of the SDGs happens</a:t>
            </a:r>
          </a:p>
          <a:p>
            <a:r>
              <a:rPr lang="en-GB" dirty="0" smtClean="0"/>
              <a:t>Its purpose is to provide </a:t>
            </a:r>
            <a:r>
              <a:rPr lang="en-GB" dirty="0"/>
              <a:t>a forum for open, transparent, participative and internationally comparable reviews and </a:t>
            </a:r>
            <a:r>
              <a:rPr lang="en-GB" dirty="0" smtClean="0"/>
              <a:t>proposals</a:t>
            </a:r>
          </a:p>
          <a:p>
            <a:r>
              <a:rPr lang="en-GB" dirty="0" smtClean="0"/>
              <a:t>Although </a:t>
            </a:r>
            <a:r>
              <a:rPr lang="en-GB" dirty="0"/>
              <a:t>not a legally binding accountability mechanism, the global level review provides opportunities for high profile </a:t>
            </a:r>
            <a:r>
              <a:rPr lang="en-GB" dirty="0" smtClean="0"/>
              <a:t>attention</a:t>
            </a:r>
            <a:r>
              <a:rPr lang="en-GB" dirty="0"/>
              <a:t> </a:t>
            </a:r>
            <a:r>
              <a:rPr lang="en-GB" dirty="0" smtClean="0"/>
              <a:t>and political pressure</a:t>
            </a:r>
            <a:endParaRPr lang="en-US" dirty="0" smtClean="0"/>
          </a:p>
          <a:p>
            <a:pPr lvl="1"/>
            <a:endParaRPr lang="en-US" dirty="0"/>
          </a:p>
          <a:p>
            <a:endParaRPr lang="en-US" dirty="0"/>
          </a:p>
        </p:txBody>
      </p:sp>
    </p:spTree>
    <p:extLst>
      <p:ext uri="{BB962C8B-B14F-4D97-AF65-F5344CB8AC3E}">
        <p14:creationId xmlns:p14="http://schemas.microsoft.com/office/powerpoint/2010/main" val="1110236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2032001"/>
            <a:ext cx="7930629" cy="4328236"/>
          </a:xfrm>
        </p:spPr>
        <p:txBody>
          <a:bodyPr>
            <a:normAutofit fontScale="92500" lnSpcReduction="10000"/>
          </a:bodyPr>
          <a:lstStyle/>
          <a:p>
            <a:r>
              <a:rPr lang="en-US" dirty="0" smtClean="0"/>
              <a:t>The HLPF is composed of Member States, but is also open to relevant stakeholders,</a:t>
            </a:r>
            <a:r>
              <a:rPr lang="en-US" b="1" dirty="0" smtClean="0"/>
              <a:t> including persons with disabilities.</a:t>
            </a:r>
          </a:p>
          <a:p>
            <a:r>
              <a:rPr lang="en-US" dirty="0" smtClean="0"/>
              <a:t>In order to make </a:t>
            </a:r>
            <a:r>
              <a:rPr lang="en-US" dirty="0"/>
              <a:t>better use of their </a:t>
            </a:r>
            <a:r>
              <a:rPr lang="en-US" dirty="0" smtClean="0"/>
              <a:t>expertise, </a:t>
            </a:r>
            <a:r>
              <a:rPr lang="en-US" b="1" dirty="0" smtClean="0"/>
              <a:t>the UN General Assembly has mandated stakeholders, including </a:t>
            </a:r>
            <a:r>
              <a:rPr lang="en-US" b="1" dirty="0"/>
              <a:t>persons with </a:t>
            </a:r>
            <a:r>
              <a:rPr lang="en-US" b="1" dirty="0" smtClean="0"/>
              <a:t>disabilities</a:t>
            </a:r>
            <a:r>
              <a:rPr lang="en-US" dirty="0" smtClean="0"/>
              <a:t>: </a:t>
            </a:r>
          </a:p>
          <a:p>
            <a:pPr marL="1085850" lvl="1" indent="-342900">
              <a:buFont typeface="+mj-lt"/>
              <a:buAutoNum type="arabicPeriod"/>
            </a:pPr>
            <a:r>
              <a:rPr lang="en-US" dirty="0"/>
              <a:t>“To attend all official meetings of the forum”</a:t>
            </a:r>
          </a:p>
          <a:p>
            <a:pPr marL="1085850" lvl="1" indent="-342900">
              <a:buFont typeface="+mj-lt"/>
              <a:buAutoNum type="arabicPeriod"/>
            </a:pPr>
            <a:r>
              <a:rPr lang="en-US" dirty="0"/>
              <a:t>“To have access to all official information and documents”</a:t>
            </a:r>
          </a:p>
          <a:p>
            <a:pPr marL="1085850" lvl="1" indent="-342900">
              <a:buFont typeface="+mj-lt"/>
              <a:buAutoNum type="arabicPeriod"/>
            </a:pPr>
            <a:r>
              <a:rPr lang="en-US" dirty="0"/>
              <a:t>“To intervene in official meetings”</a:t>
            </a:r>
          </a:p>
          <a:p>
            <a:pPr marL="1085850" lvl="1" indent="-342900">
              <a:buFont typeface="+mj-lt"/>
              <a:buAutoNum type="arabicPeriod"/>
            </a:pPr>
            <a:r>
              <a:rPr lang="en-US" dirty="0"/>
              <a:t>“To submit documents and present written and oral contributions”</a:t>
            </a:r>
          </a:p>
          <a:p>
            <a:pPr marL="1085850" lvl="1" indent="-342900">
              <a:buFont typeface="+mj-lt"/>
              <a:buAutoNum type="arabicPeriod"/>
            </a:pPr>
            <a:r>
              <a:rPr lang="en-US" dirty="0"/>
              <a:t>“To make recommendations”</a:t>
            </a:r>
          </a:p>
          <a:p>
            <a:pPr marL="1085850" lvl="1" indent="-342900">
              <a:buFont typeface="+mj-lt"/>
              <a:buAutoNum type="arabicPeriod"/>
            </a:pPr>
            <a:r>
              <a:rPr lang="en-US" dirty="0"/>
              <a:t>“To organize side events and round tables, in cooperation with Member States and the Secretariat</a:t>
            </a:r>
            <a:r>
              <a:rPr lang="en-US" dirty="0" smtClean="0"/>
              <a:t>”</a:t>
            </a:r>
            <a:endParaRPr lang="en-US" dirty="0"/>
          </a:p>
          <a:p>
            <a:endParaRPr lang="en-US" dirty="0"/>
          </a:p>
        </p:txBody>
      </p:sp>
      <p:sp>
        <p:nvSpPr>
          <p:cNvPr id="4" name="Title 1"/>
          <p:cNvSpPr txBox="1">
            <a:spLocks/>
          </p:cNvSpPr>
          <p:nvPr/>
        </p:nvSpPr>
        <p:spPr>
          <a:xfrm>
            <a:off x="484709" y="128253"/>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dirty="0" smtClean="0"/>
              <a:t>What are the roles of persons with disabilities at the global level?</a:t>
            </a:r>
            <a:endParaRPr lang="en-US" dirty="0"/>
          </a:p>
        </p:txBody>
      </p:sp>
    </p:spTree>
    <p:extLst>
      <p:ext uri="{BB962C8B-B14F-4D97-AF65-F5344CB8AC3E}">
        <p14:creationId xmlns:p14="http://schemas.microsoft.com/office/powerpoint/2010/main" val="89007601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2551471"/>
            <a:ext cx="7632747" cy="3498526"/>
          </a:xfrm>
        </p:spPr>
        <p:txBody>
          <a:bodyPr>
            <a:normAutofit/>
          </a:bodyPr>
          <a:lstStyle/>
          <a:p>
            <a:pPr marL="0" indent="0">
              <a:buNone/>
            </a:pPr>
            <a:r>
              <a:rPr lang="en-US" dirty="0" smtClean="0"/>
              <a:t>The HLPF </a:t>
            </a:r>
            <a:r>
              <a:rPr lang="en-US" dirty="0"/>
              <a:t>is the highest forum to raise any issues about SDG implementation related to persons with disabilities</a:t>
            </a:r>
            <a:r>
              <a:rPr lang="en-US" dirty="0" smtClean="0"/>
              <a:t>.</a:t>
            </a:r>
          </a:p>
          <a:p>
            <a:pPr marL="0" indent="0">
              <a:buNone/>
            </a:pPr>
            <a:endParaRPr lang="en-US" b="1" dirty="0" smtClean="0"/>
          </a:p>
          <a:p>
            <a:pPr marL="0" indent="0">
              <a:buNone/>
            </a:pPr>
            <a:r>
              <a:rPr lang="en-US" dirty="0" smtClean="0"/>
              <a:t>Persons with disabilities have a mandate to engage in the HLPF in the following areas:</a:t>
            </a:r>
          </a:p>
          <a:p>
            <a:r>
              <a:rPr lang="en-US" dirty="0"/>
              <a:t>A</a:t>
            </a:r>
            <a:r>
              <a:rPr lang="en-US" dirty="0" smtClean="0"/>
              <a:t>nnual themes</a:t>
            </a:r>
          </a:p>
          <a:p>
            <a:r>
              <a:rPr lang="en-US" dirty="0"/>
              <a:t>T</a:t>
            </a:r>
            <a:r>
              <a:rPr lang="en-US" dirty="0" smtClean="0"/>
              <a:t>hematic themes</a:t>
            </a:r>
          </a:p>
          <a:p>
            <a:r>
              <a:rPr lang="en-US" dirty="0"/>
              <a:t>C</a:t>
            </a:r>
            <a:r>
              <a:rPr lang="en-US" dirty="0" smtClean="0"/>
              <a:t>ountry reviews</a:t>
            </a:r>
          </a:p>
          <a:p>
            <a:pPr marL="274320" lvl="1" indent="0">
              <a:buNone/>
            </a:pPr>
            <a:endParaRPr lang="en-GB" dirty="0"/>
          </a:p>
          <a:p>
            <a:pPr marL="274320" lvl="1" indent="0">
              <a:buNone/>
            </a:pPr>
            <a:endParaRPr lang="en-US" dirty="0" smtClean="0"/>
          </a:p>
          <a:p>
            <a:pPr lvl="1"/>
            <a:endParaRPr lang="en-US" dirty="0"/>
          </a:p>
          <a:p>
            <a:endParaRPr lang="en-US" dirty="0"/>
          </a:p>
        </p:txBody>
      </p:sp>
      <p:sp>
        <p:nvSpPr>
          <p:cNvPr id="4" name="Title 1"/>
          <p:cNvSpPr txBox="1">
            <a:spLocks/>
          </p:cNvSpPr>
          <p:nvPr/>
        </p:nvSpPr>
        <p:spPr>
          <a:xfrm>
            <a:off x="484709" y="294149"/>
            <a:ext cx="7055380" cy="1400530"/>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4000" smtClean="0"/>
              <a:t>What are the roles of persons with disabilities at the global level?</a:t>
            </a:r>
            <a:endParaRPr lang="en-US" dirty="0"/>
          </a:p>
        </p:txBody>
      </p:sp>
    </p:spTree>
    <p:extLst>
      <p:ext uri="{BB962C8B-B14F-4D97-AF65-F5344CB8AC3E}">
        <p14:creationId xmlns:p14="http://schemas.microsoft.com/office/powerpoint/2010/main" val="34537821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HLPF Coordination Mechanism</a:t>
            </a:r>
            <a:endParaRPr lang="en-US" dirty="0"/>
          </a:p>
        </p:txBody>
      </p:sp>
      <p:sp>
        <p:nvSpPr>
          <p:cNvPr id="3" name="Content Placeholder 2"/>
          <p:cNvSpPr>
            <a:spLocks noGrp="1"/>
          </p:cNvSpPr>
          <p:nvPr>
            <p:ph idx="1"/>
          </p:nvPr>
        </p:nvSpPr>
        <p:spPr>
          <a:xfrm>
            <a:off x="827700" y="1853249"/>
            <a:ext cx="6711654" cy="4395158"/>
          </a:xfrm>
        </p:spPr>
        <p:txBody>
          <a:bodyPr/>
          <a:lstStyle/>
          <a:p>
            <a:r>
              <a:rPr lang="en-US" dirty="0" smtClean="0"/>
              <a:t>This will ensure persons </a:t>
            </a:r>
            <a:r>
              <a:rPr lang="en-US" dirty="0"/>
              <a:t>with </a:t>
            </a:r>
            <a:r>
              <a:rPr lang="en-US" dirty="0" smtClean="0"/>
              <a:t>disabilities globally </a:t>
            </a:r>
            <a:r>
              <a:rPr lang="en-US" dirty="0"/>
              <a:t>participate in the global review and follow-up </a:t>
            </a:r>
            <a:r>
              <a:rPr lang="en-US" dirty="0" smtClean="0"/>
              <a:t>of the implementation of the SDGs at the HLPF</a:t>
            </a:r>
          </a:p>
          <a:p>
            <a:r>
              <a:rPr lang="en-US" dirty="0" smtClean="0"/>
              <a:t>The coordination mechanism creates an open </a:t>
            </a:r>
            <a:r>
              <a:rPr lang="en-US" dirty="0"/>
              <a:t>and transparent manner to all persons with disabilities and their representative organizations to participate </a:t>
            </a:r>
            <a:r>
              <a:rPr lang="en-US" dirty="0" smtClean="0"/>
              <a:t>and provide input in the annual and thematic themes and national reviews</a:t>
            </a:r>
          </a:p>
          <a:p>
            <a:r>
              <a:rPr lang="en-US" dirty="0" smtClean="0"/>
              <a:t>Share information widely online</a:t>
            </a:r>
          </a:p>
          <a:p>
            <a:r>
              <a:rPr lang="en-US" dirty="0" smtClean="0"/>
              <a:t>Provide an accessible platform that all persons with disabilities can access and provide input</a:t>
            </a:r>
            <a:endParaRPr lang="en-US" dirty="0"/>
          </a:p>
        </p:txBody>
      </p:sp>
    </p:spTree>
    <p:extLst>
      <p:ext uri="{BB962C8B-B14F-4D97-AF65-F5344CB8AC3E}">
        <p14:creationId xmlns:p14="http://schemas.microsoft.com/office/powerpoint/2010/main" val="18273938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69896"/>
          </a:xfrm>
        </p:spPr>
        <p:txBody>
          <a:bodyPr/>
          <a:lstStyle/>
          <a:p>
            <a:r>
              <a:rPr lang="en-US" dirty="0" smtClean="0"/>
              <a:t>List of references</a:t>
            </a:r>
            <a:endParaRPr lang="en-US" dirty="0"/>
          </a:p>
        </p:txBody>
      </p:sp>
      <p:sp>
        <p:nvSpPr>
          <p:cNvPr id="3" name="Content Placeholder 2"/>
          <p:cNvSpPr>
            <a:spLocks noGrp="1"/>
          </p:cNvSpPr>
          <p:nvPr>
            <p:ph idx="1"/>
          </p:nvPr>
        </p:nvSpPr>
        <p:spPr>
          <a:xfrm>
            <a:off x="484710" y="1730829"/>
            <a:ext cx="8022476" cy="4517578"/>
          </a:xfrm>
        </p:spPr>
        <p:txBody>
          <a:bodyPr/>
          <a:lstStyle/>
          <a:p>
            <a:pPr marL="0" indent="0">
              <a:buNone/>
            </a:pPr>
            <a:r>
              <a:rPr lang="en-US" b="1" dirty="0" smtClean="0">
                <a:hlinkClick r:id="rId2"/>
              </a:rPr>
              <a:t>2030 Agenda </a:t>
            </a:r>
            <a:r>
              <a:rPr lang="en-US" dirty="0" smtClean="0">
                <a:hlinkClick r:id="rId2"/>
              </a:rPr>
              <a:t>sustainabledevelopment.un.org/post2015/transformingourworld</a:t>
            </a:r>
            <a:endParaRPr lang="en-US" dirty="0" smtClean="0"/>
          </a:p>
          <a:p>
            <a:pPr marL="0" indent="0">
              <a:buNone/>
            </a:pPr>
            <a:r>
              <a:rPr lang="en-US" b="1" dirty="0" smtClean="0">
                <a:hlinkClick r:id="rId3"/>
              </a:rPr>
              <a:t>Funding For Development</a:t>
            </a:r>
          </a:p>
          <a:p>
            <a:pPr marL="0" indent="0">
              <a:buNone/>
            </a:pPr>
            <a:r>
              <a:rPr lang="en-US" dirty="0" smtClean="0">
                <a:hlinkClick r:id="rId3"/>
              </a:rPr>
              <a:t>www.un.org/esa/ffd/ffd3</a:t>
            </a:r>
            <a:endParaRPr lang="en-US" dirty="0" smtClean="0"/>
          </a:p>
          <a:p>
            <a:pPr marL="0" indent="0">
              <a:buNone/>
            </a:pPr>
            <a:r>
              <a:rPr lang="en-US" b="1" dirty="0" smtClean="0">
                <a:hlinkClick r:id="rId4"/>
              </a:rPr>
              <a:t>HLPF Resolution</a:t>
            </a:r>
          </a:p>
          <a:p>
            <a:pPr marL="0" indent="0">
              <a:buNone/>
            </a:pPr>
            <a:r>
              <a:rPr lang="en-US" dirty="0">
                <a:hlinkClick r:id="rId4"/>
              </a:rPr>
              <a:t>https://</a:t>
            </a:r>
            <a:r>
              <a:rPr lang="en-US" dirty="0" err="1">
                <a:hlinkClick r:id="rId4"/>
              </a:rPr>
              <a:t>sustainabledevelopment.un.org</a:t>
            </a:r>
            <a:r>
              <a:rPr lang="en-US" dirty="0">
                <a:hlinkClick r:id="rId4"/>
              </a:rPr>
              <a:t>/</a:t>
            </a:r>
            <a:r>
              <a:rPr lang="en-US" dirty="0" err="1">
                <a:hlinkClick r:id="rId4"/>
              </a:rPr>
              <a:t>hlpf</a:t>
            </a:r>
            <a:endParaRPr lang="en-US" dirty="0" smtClean="0"/>
          </a:p>
          <a:p>
            <a:pPr marL="0" indent="0">
              <a:buNone/>
            </a:pPr>
            <a:r>
              <a:rPr lang="en-US" b="1" dirty="0" smtClean="0">
                <a:hlinkClick r:id="rId5"/>
              </a:rPr>
              <a:t>Beijing Platform for Action</a:t>
            </a:r>
          </a:p>
          <a:p>
            <a:pPr marL="0" indent="0">
              <a:buNone/>
            </a:pPr>
            <a:r>
              <a:rPr lang="en-US" dirty="0">
                <a:hlinkClick r:id="rId5"/>
              </a:rPr>
              <a:t>http://beijing20.unwomen.org/en/about</a:t>
            </a:r>
            <a:endParaRPr lang="en-US" dirty="0" smtClean="0"/>
          </a:p>
          <a:p>
            <a:pPr marL="0" indent="0">
              <a:buNone/>
            </a:pPr>
            <a:r>
              <a:rPr lang="en-US" b="1" dirty="0" smtClean="0">
                <a:hlinkClick r:id="rId6"/>
              </a:rPr>
              <a:t>DRR Outcome</a:t>
            </a:r>
          </a:p>
          <a:p>
            <a:pPr marL="0" indent="0">
              <a:buNone/>
            </a:pPr>
            <a:r>
              <a:rPr lang="en-US" dirty="0">
                <a:hlinkClick r:id="rId6"/>
              </a:rPr>
              <a:t>http://</a:t>
            </a:r>
            <a:r>
              <a:rPr lang="en-US" dirty="0" err="1">
                <a:hlinkClick r:id="rId6"/>
              </a:rPr>
              <a:t>www.unisdr.org</a:t>
            </a:r>
            <a:r>
              <a:rPr lang="en-US" dirty="0">
                <a:hlinkClick r:id="rId6"/>
              </a:rPr>
              <a:t>/we/coordinate/</a:t>
            </a:r>
            <a:r>
              <a:rPr lang="en-US" dirty="0" err="1">
                <a:hlinkClick r:id="rId6"/>
              </a:rPr>
              <a:t>sendai</a:t>
            </a:r>
            <a:r>
              <a:rPr lang="en-US" dirty="0">
                <a:hlinkClick r:id="rId6"/>
              </a:rPr>
              <a:t>-framework</a:t>
            </a:r>
            <a:endParaRPr lang="en-US" dirty="0" smtClean="0"/>
          </a:p>
          <a:p>
            <a:endParaRPr lang="en-US" dirty="0"/>
          </a:p>
        </p:txBody>
      </p:sp>
    </p:spTree>
    <p:extLst>
      <p:ext uri="{BB962C8B-B14F-4D97-AF65-F5344CB8AC3E}">
        <p14:creationId xmlns:p14="http://schemas.microsoft.com/office/powerpoint/2010/main" val="273970054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14173" y="658663"/>
            <a:ext cx="8041998" cy="1200105"/>
          </a:xfrm>
        </p:spPr>
        <p:txBody>
          <a:bodyPr/>
          <a:lstStyle/>
          <a:p>
            <a:pPr algn="ctr"/>
            <a:r>
              <a:rPr lang="en-US" dirty="0" smtClean="0"/>
              <a:t>Contact</a:t>
            </a:r>
            <a:endParaRPr lang="en-US" dirty="0"/>
          </a:p>
        </p:txBody>
      </p:sp>
      <p:sp>
        <p:nvSpPr>
          <p:cNvPr id="3" name="Content Placeholder 2"/>
          <p:cNvSpPr>
            <a:spLocks noGrp="1"/>
          </p:cNvSpPr>
          <p:nvPr>
            <p:ph idx="1"/>
          </p:nvPr>
        </p:nvSpPr>
        <p:spPr>
          <a:xfrm>
            <a:off x="4734686" y="1856797"/>
            <a:ext cx="4409314" cy="3967567"/>
          </a:xfrm>
        </p:spPr>
        <p:txBody>
          <a:bodyPr>
            <a:noAutofit/>
          </a:bodyPr>
          <a:lstStyle/>
          <a:p>
            <a:pPr marL="0" indent="0">
              <a:buNone/>
            </a:pPr>
            <a:r>
              <a:rPr lang="en-US" sz="1800" b="1" dirty="0" smtClean="0">
                <a:solidFill>
                  <a:srgbClr val="234997"/>
                </a:solidFill>
                <a:hlinkClick r:id="rId3"/>
              </a:rPr>
              <a:t>@</a:t>
            </a:r>
            <a:r>
              <a:rPr lang="en-US" sz="1800" b="1" dirty="0">
                <a:solidFill>
                  <a:srgbClr val="234997"/>
                </a:solidFill>
                <a:hlinkClick r:id="rId3"/>
              </a:rPr>
              <a:t>IDA_CRPD_Forum</a:t>
            </a:r>
            <a:endParaRPr lang="en-US" sz="1800" b="1" dirty="0" smtClean="0">
              <a:solidFill>
                <a:srgbClr val="234997"/>
              </a:solidFill>
            </a:endParaRPr>
          </a:p>
          <a:p>
            <a:pPr marL="0" indent="0">
              <a:buNone/>
            </a:pPr>
            <a:endParaRPr lang="en-US" sz="1800" b="1" dirty="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4"/>
              </a:rPr>
              <a:t>/</a:t>
            </a:r>
            <a:r>
              <a:rPr lang="en-US" sz="1800" b="1" dirty="0">
                <a:solidFill>
                  <a:srgbClr val="234997"/>
                </a:solidFill>
                <a:hlinkClick r:id="rId4"/>
              </a:rPr>
              <a:t>InternationalDisabilityAllianceIDA</a:t>
            </a:r>
            <a:endParaRPr lang="en-US" sz="1800" b="1" dirty="0" smtClean="0">
              <a:solidFill>
                <a:srgbClr val="234997"/>
              </a:solidFill>
            </a:endParaRPr>
          </a:p>
          <a:p>
            <a:pPr marL="0" indent="0">
              <a:buNone/>
            </a:pPr>
            <a:endParaRPr lang="en-US" sz="1800" b="1" dirty="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5"/>
              </a:rPr>
              <a:t>InternationalDisabilityAlliance.org</a:t>
            </a: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endParaRPr lang="en-US" sz="1800" b="1" dirty="0">
              <a:solidFill>
                <a:srgbClr val="234997"/>
              </a:solidFill>
            </a:endParaRPr>
          </a:p>
          <a:p>
            <a:pPr marL="0" indent="0">
              <a:buNone/>
            </a:pPr>
            <a:r>
              <a:rPr lang="en-US" sz="1800" b="1" u="sng" dirty="0" err="1" smtClean="0">
                <a:solidFill>
                  <a:srgbClr val="FFC000"/>
                </a:solidFill>
                <a:hlinkClick r:id="rId6"/>
              </a:rPr>
              <a:t>info@ida-secretariat.org</a:t>
            </a:r>
            <a:endParaRPr lang="en-US" sz="1800" b="1" u="sng" dirty="0">
              <a:solidFill>
                <a:srgbClr val="FFC000"/>
              </a:solidFill>
            </a:endParaRPr>
          </a:p>
        </p:txBody>
      </p:sp>
      <p:pic>
        <p:nvPicPr>
          <p:cNvPr id="5" name="Picture 4" title="Twitte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432338" y="1643064"/>
            <a:ext cx="806158" cy="787733"/>
          </a:xfrm>
          <a:prstGeom prst="rect">
            <a:avLst/>
          </a:prstGeom>
        </p:spPr>
      </p:pic>
      <p:pic>
        <p:nvPicPr>
          <p:cNvPr id="6" name="Picture 5" title="Facebook.com"/>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551526" y="2914651"/>
            <a:ext cx="598758" cy="585073"/>
          </a:xfrm>
          <a:prstGeom prst="rect">
            <a:avLst/>
          </a:prstGeom>
        </p:spPr>
      </p:pic>
      <p:pic>
        <p:nvPicPr>
          <p:cNvPr id="9" name="Picture 8" title="website link"/>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14995" y="4128903"/>
            <a:ext cx="467117" cy="456441"/>
          </a:xfrm>
          <a:prstGeom prst="rect">
            <a:avLst/>
          </a:prstGeom>
          <a:noFill/>
        </p:spPr>
      </p:pic>
      <p:sp>
        <p:nvSpPr>
          <p:cNvPr id="8" name="Content Placeholder 2"/>
          <p:cNvSpPr txBox="1">
            <a:spLocks/>
          </p:cNvSpPr>
          <p:nvPr/>
        </p:nvSpPr>
        <p:spPr>
          <a:xfrm>
            <a:off x="1452783" y="1858768"/>
            <a:ext cx="3424017" cy="396756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rgbClr val="2C4A8E"/>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rgbClr val="2C4A8E"/>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rgbClr val="2C4A8E"/>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rgbClr val="2C4A8E"/>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n-US" sz="1800" b="1" dirty="0" smtClean="0">
                <a:solidFill>
                  <a:srgbClr val="234997"/>
                </a:solidFill>
                <a:hlinkClick r:id="rId10"/>
              </a:rPr>
              <a:t>@</a:t>
            </a:r>
            <a:r>
              <a:rPr lang="en-US" sz="1800" b="1" dirty="0" err="1" smtClean="0">
                <a:solidFill>
                  <a:srgbClr val="234997"/>
                </a:solidFill>
                <a:hlinkClick r:id="rId10"/>
              </a:rPr>
              <a:t>iddcconsortium</a:t>
            </a: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None/>
            </a:pPr>
            <a:r>
              <a:rPr lang="en-US" sz="1800" b="1" dirty="0">
                <a:solidFill>
                  <a:srgbClr val="234997"/>
                </a:solidFill>
                <a:hlinkClick r:id="rId11"/>
              </a:rPr>
              <a:t>/</a:t>
            </a:r>
            <a:r>
              <a:rPr lang="en-US" sz="1800" b="1" dirty="0" err="1">
                <a:solidFill>
                  <a:srgbClr val="234997"/>
                </a:solidFill>
                <a:hlinkClick r:id="rId11"/>
              </a:rPr>
              <a:t>IDDCinfo</a:t>
            </a:r>
            <a:endParaRPr lang="en-US" sz="1800" b="1" dirty="0" smtClean="0">
              <a:solidFill>
                <a:srgbClr val="234997"/>
              </a:solidFill>
            </a:endParaRPr>
          </a:p>
          <a:p>
            <a:pPr marL="0" indent="0">
              <a:buFont typeface="Wingdings 3" charset="2"/>
              <a:buNone/>
            </a:pP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r>
              <a:rPr lang="en-US" sz="1800" b="1" dirty="0" smtClean="0">
                <a:solidFill>
                  <a:srgbClr val="234997"/>
                </a:solidFill>
                <a:hlinkClick r:id="rId12"/>
              </a:rPr>
              <a:t>IDDCconsortium.net</a:t>
            </a:r>
            <a:endParaRPr lang="en-US" sz="1800" b="1" dirty="0" smtClean="0">
              <a:solidFill>
                <a:srgbClr val="234997"/>
              </a:solidFill>
            </a:endParaRPr>
          </a:p>
          <a:p>
            <a:pPr marL="0" indent="0">
              <a:buNone/>
            </a:pPr>
            <a:endParaRPr lang="en-US" sz="1800" b="1" dirty="0" smtClean="0">
              <a:solidFill>
                <a:srgbClr val="234997"/>
              </a:solidFill>
            </a:endParaRPr>
          </a:p>
          <a:p>
            <a:pPr marL="0" indent="0">
              <a:buNone/>
            </a:pPr>
            <a:endParaRPr lang="en-US" sz="1800" b="1" dirty="0">
              <a:solidFill>
                <a:srgbClr val="234997"/>
              </a:solidFill>
            </a:endParaRPr>
          </a:p>
          <a:p>
            <a:pPr marL="0" indent="0">
              <a:buNone/>
            </a:pPr>
            <a:r>
              <a:rPr lang="en-US" sz="1800" b="1" u="sng" dirty="0" smtClean="0">
                <a:hlinkClick r:id="rId13"/>
              </a:rPr>
              <a:t>info@iddcconsortium.net</a:t>
            </a:r>
            <a:endParaRPr lang="en-US" sz="1800" b="1" dirty="0"/>
          </a:p>
        </p:txBody>
      </p:sp>
      <p:pic>
        <p:nvPicPr>
          <p:cNvPr id="2" name="Picture 1" title="email"/>
          <p:cNvPicPr>
            <a:picLocks noChangeAspect="1"/>
          </p:cNvPicPr>
          <p:nvPr/>
        </p:nvPicPr>
        <p:blipFill rotWithShape="1">
          <a:blip r:embed="rId14"/>
          <a:srcRect l="13165" t="20328" r="16729" b="19995"/>
          <a:stretch/>
        </p:blipFill>
        <p:spPr>
          <a:xfrm>
            <a:off x="582799" y="5414963"/>
            <a:ext cx="564309" cy="409401"/>
          </a:xfrm>
          <a:prstGeom prst="rect">
            <a:avLst/>
          </a:prstGeom>
        </p:spPr>
      </p:pic>
    </p:spTree>
    <p:extLst>
      <p:ext uri="{BB962C8B-B14F-4D97-AF65-F5344CB8AC3E}">
        <p14:creationId xmlns:p14="http://schemas.microsoft.com/office/powerpoint/2010/main" val="7648312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709" y="1871663"/>
            <a:ext cx="8117423" cy="4038077"/>
          </a:xfrm>
        </p:spPr>
        <p:txBody>
          <a:bodyPr>
            <a:normAutofit/>
          </a:bodyPr>
          <a:lstStyle/>
          <a:p>
            <a:pPr marL="0" indent="0">
              <a:buNone/>
            </a:pPr>
            <a:r>
              <a:rPr lang="en-US" sz="2400" b="1" dirty="0" smtClean="0"/>
              <a:t>The 2030 Agenda </a:t>
            </a:r>
            <a:r>
              <a:rPr lang="en-US" sz="2400" b="1" dirty="0"/>
              <a:t>is a </a:t>
            </a:r>
            <a:r>
              <a:rPr lang="en-US" sz="2400" b="1" dirty="0" smtClean="0"/>
              <a:t>35-page </a:t>
            </a:r>
            <a:r>
              <a:rPr lang="en-US" sz="2400" b="1" dirty="0"/>
              <a:t>document containing five </a:t>
            </a:r>
            <a:r>
              <a:rPr lang="en-US" sz="2400" b="1" dirty="0" smtClean="0"/>
              <a:t>sections (including the SDGs): </a:t>
            </a:r>
            <a:endParaRPr lang="en-US" sz="2400" b="1" dirty="0"/>
          </a:p>
          <a:p>
            <a:pPr marL="457200" indent="-457200">
              <a:buFont typeface="+mj-lt"/>
              <a:buAutoNum type="arabicPeriod"/>
            </a:pPr>
            <a:r>
              <a:rPr lang="en-US" sz="2400" dirty="0" smtClean="0"/>
              <a:t>Preamble </a:t>
            </a:r>
            <a:endParaRPr lang="en-US" sz="2400" dirty="0"/>
          </a:p>
          <a:p>
            <a:pPr marL="457200" indent="-457200">
              <a:buFont typeface="+mj-lt"/>
              <a:buAutoNum type="arabicPeriod"/>
            </a:pPr>
            <a:r>
              <a:rPr lang="en-US" sz="2400" dirty="0" smtClean="0"/>
              <a:t>Declaration </a:t>
            </a:r>
          </a:p>
          <a:p>
            <a:pPr marL="457200" indent="-457200">
              <a:buFont typeface="+mj-lt"/>
              <a:buAutoNum type="arabicPeriod"/>
            </a:pPr>
            <a:r>
              <a:rPr lang="en-US" sz="2400" b="1" dirty="0" smtClean="0"/>
              <a:t>Sustainable </a:t>
            </a:r>
            <a:r>
              <a:rPr lang="en-US" sz="2400" b="1" dirty="0"/>
              <a:t>Development Goals</a:t>
            </a:r>
            <a:r>
              <a:rPr lang="en-US" sz="2400" dirty="0"/>
              <a:t> and targets</a:t>
            </a:r>
          </a:p>
          <a:p>
            <a:pPr marL="457200" indent="-457200">
              <a:buFont typeface="+mj-lt"/>
              <a:buAutoNum type="arabicPeriod"/>
            </a:pPr>
            <a:r>
              <a:rPr lang="en-US" sz="2400" dirty="0" smtClean="0"/>
              <a:t>Means </a:t>
            </a:r>
            <a:r>
              <a:rPr lang="en-US" sz="2400" dirty="0"/>
              <a:t>of implementation and the Global </a:t>
            </a:r>
            <a:r>
              <a:rPr lang="en-US" sz="2400" dirty="0" smtClean="0"/>
              <a:t>Partnership </a:t>
            </a:r>
          </a:p>
          <a:p>
            <a:pPr marL="457200" indent="-457200">
              <a:buFont typeface="+mj-lt"/>
              <a:buAutoNum type="arabicPeriod"/>
            </a:pPr>
            <a:r>
              <a:rPr lang="en-US" sz="2400" dirty="0" smtClean="0"/>
              <a:t>Follow-up </a:t>
            </a:r>
            <a:r>
              <a:rPr lang="en-US" sz="2400" dirty="0"/>
              <a:t>and </a:t>
            </a:r>
            <a:r>
              <a:rPr lang="en-US" sz="2400" dirty="0" smtClean="0"/>
              <a:t>Review</a:t>
            </a:r>
            <a:endParaRPr lang="en-US" sz="2400" dirty="0"/>
          </a:p>
          <a:p>
            <a:pPr marL="0" indent="0">
              <a:buNone/>
            </a:pPr>
            <a:endParaRPr lang="en-US" dirty="0"/>
          </a:p>
        </p:txBody>
      </p:sp>
      <p:sp>
        <p:nvSpPr>
          <p:cNvPr id="5" name="Title 1"/>
          <p:cNvSpPr>
            <a:spLocks noGrp="1"/>
          </p:cNvSpPr>
          <p:nvPr>
            <p:ph type="title"/>
          </p:nvPr>
        </p:nvSpPr>
        <p:spPr>
          <a:xfrm>
            <a:off x="483974" y="268037"/>
            <a:ext cx="7055380" cy="817813"/>
          </a:xfrm>
        </p:spPr>
        <p:txBody>
          <a:bodyPr/>
          <a:lstStyle/>
          <a:p>
            <a:r>
              <a:rPr lang="en-US" dirty="0" smtClean="0"/>
              <a:t>What is the 2030 Agenda?</a:t>
            </a:r>
            <a:endParaRPr lang="en-US" dirty="0"/>
          </a:p>
        </p:txBody>
      </p:sp>
    </p:spTree>
    <p:extLst>
      <p:ext uri="{BB962C8B-B14F-4D97-AF65-F5344CB8AC3E}">
        <p14:creationId xmlns:p14="http://schemas.microsoft.com/office/powerpoint/2010/main" val="2703128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00163"/>
            <a:ext cx="7463844" cy="5119693"/>
          </a:xfrm>
        </p:spPr>
        <p:txBody>
          <a:bodyPr>
            <a:normAutofit/>
          </a:bodyPr>
          <a:lstStyle/>
          <a:p>
            <a:r>
              <a:rPr lang="en-US" dirty="0"/>
              <a:t>It is important to understand that although </a:t>
            </a:r>
            <a:r>
              <a:rPr lang="en-US" dirty="0" smtClean="0"/>
              <a:t>the 2030 Agenda is a </a:t>
            </a:r>
            <a:r>
              <a:rPr lang="en-US" dirty="0"/>
              <a:t>global </a:t>
            </a:r>
            <a:r>
              <a:rPr lang="en-US" dirty="0" smtClean="0"/>
              <a:t>commitment, it is not legally binding.</a:t>
            </a:r>
          </a:p>
          <a:p>
            <a:r>
              <a:rPr lang="en-US" dirty="0" smtClean="0"/>
              <a:t>The translation </a:t>
            </a:r>
            <a:r>
              <a:rPr lang="en-US" dirty="0"/>
              <a:t>of </a:t>
            </a:r>
            <a:r>
              <a:rPr lang="en-US" dirty="0" smtClean="0"/>
              <a:t>the 2030 Agenda into policies </a:t>
            </a:r>
            <a:r>
              <a:rPr lang="en-US" dirty="0"/>
              <a:t>will </a:t>
            </a:r>
            <a:r>
              <a:rPr lang="en-US" dirty="0" smtClean="0"/>
              <a:t>vary significantly in different countries.</a:t>
            </a:r>
            <a:endParaRPr lang="en-US" dirty="0"/>
          </a:p>
          <a:p>
            <a:r>
              <a:rPr lang="en-US" dirty="0" smtClean="0"/>
              <a:t>This is a result of the political balance of the Agenda, which can be summarized as: </a:t>
            </a:r>
          </a:p>
          <a:p>
            <a:pPr marL="457200" lvl="1" indent="0" algn="ctr">
              <a:buNone/>
            </a:pPr>
            <a:r>
              <a:rPr lang="en-US" sz="2400" b="1" dirty="0" smtClean="0">
                <a:solidFill>
                  <a:schemeClr val="accent5">
                    <a:lumMod val="50000"/>
                  </a:schemeClr>
                </a:solidFill>
              </a:rPr>
              <a:t>Universal Ambition </a:t>
            </a:r>
            <a:r>
              <a:rPr lang="en-US" sz="2400" b="1" dirty="0"/>
              <a:t>vs. </a:t>
            </a:r>
            <a:r>
              <a:rPr lang="en-US" sz="2400" b="1" dirty="0">
                <a:solidFill>
                  <a:srgbClr val="FF0000"/>
                </a:solidFill>
              </a:rPr>
              <a:t>National </a:t>
            </a:r>
            <a:r>
              <a:rPr lang="en-US" sz="2400" b="1" dirty="0" smtClean="0">
                <a:solidFill>
                  <a:srgbClr val="FF0000"/>
                </a:solidFill>
              </a:rPr>
              <a:t>Ownership</a:t>
            </a:r>
          </a:p>
          <a:p>
            <a:pPr marL="457200" lvl="1" indent="0">
              <a:buNone/>
            </a:pPr>
            <a:r>
              <a:rPr lang="en-GB" sz="2000" dirty="0" smtClean="0"/>
              <a:t>“This </a:t>
            </a:r>
            <a:r>
              <a:rPr lang="en-GB" sz="2000" dirty="0"/>
              <a:t>is an Agenda of </a:t>
            </a:r>
            <a:r>
              <a:rPr lang="en-GB" sz="2000" dirty="0">
                <a:solidFill>
                  <a:schemeClr val="accent5">
                    <a:lumMod val="50000"/>
                  </a:schemeClr>
                </a:solidFill>
              </a:rPr>
              <a:t>unprecedented scope and significance.</a:t>
            </a:r>
            <a:r>
              <a:rPr lang="en-US" sz="2000" dirty="0">
                <a:solidFill>
                  <a:schemeClr val="accent5">
                    <a:lumMod val="50000"/>
                  </a:schemeClr>
                </a:solidFill>
              </a:rPr>
              <a:t> </a:t>
            </a:r>
            <a:r>
              <a:rPr lang="en-GB" sz="2000" dirty="0" smtClean="0">
                <a:solidFill>
                  <a:schemeClr val="accent5">
                    <a:lumMod val="50000"/>
                  </a:schemeClr>
                </a:solidFill>
              </a:rPr>
              <a:t>It </a:t>
            </a:r>
            <a:r>
              <a:rPr lang="en-GB" sz="2000" dirty="0">
                <a:solidFill>
                  <a:schemeClr val="accent5">
                    <a:lumMod val="50000"/>
                  </a:schemeClr>
                </a:solidFill>
              </a:rPr>
              <a:t>is accepted by all countries and is applicable to all</a:t>
            </a:r>
            <a:r>
              <a:rPr lang="en-GB" sz="2000" dirty="0"/>
              <a:t>, taking into account</a:t>
            </a:r>
            <a:r>
              <a:rPr lang="en-GB" sz="2000" dirty="0">
                <a:solidFill>
                  <a:srgbClr val="FF0000"/>
                </a:solidFill>
              </a:rPr>
              <a:t> different national realities, capacities and levels of development and respecting national policies and priorities</a:t>
            </a:r>
            <a:r>
              <a:rPr lang="en-GB" sz="2000" dirty="0" smtClean="0">
                <a:solidFill>
                  <a:srgbClr val="FF0000"/>
                </a:solidFill>
              </a:rPr>
              <a:t>...</a:t>
            </a:r>
            <a:r>
              <a:rPr lang="en-GB" sz="2000" dirty="0" smtClean="0"/>
              <a:t>”  - 2030 Agenda, </a:t>
            </a:r>
            <a:r>
              <a:rPr lang="en-GB" sz="2000" dirty="0" err="1" smtClean="0"/>
              <a:t>para</a:t>
            </a:r>
            <a:r>
              <a:rPr lang="en-GB" sz="2000" dirty="0" smtClean="0"/>
              <a:t> 5</a:t>
            </a:r>
            <a:endParaRPr lang="en-US" sz="2000" dirty="0"/>
          </a:p>
        </p:txBody>
      </p:sp>
      <p:sp>
        <p:nvSpPr>
          <p:cNvPr id="4" name="TextBox 3"/>
          <p:cNvSpPr txBox="1"/>
          <p:nvPr/>
        </p:nvSpPr>
        <p:spPr>
          <a:xfrm>
            <a:off x="609600" y="-491067"/>
            <a:ext cx="184731" cy="369332"/>
          </a:xfrm>
          <a:prstGeom prst="rect">
            <a:avLst/>
          </a:prstGeom>
          <a:noFill/>
        </p:spPr>
        <p:txBody>
          <a:bodyPr wrap="none" rtlCol="0">
            <a:spAutoFit/>
          </a:bodyPr>
          <a:lstStyle/>
          <a:p>
            <a:endParaRPr lang="en-US" dirty="0"/>
          </a:p>
        </p:txBody>
      </p:sp>
      <p:sp>
        <p:nvSpPr>
          <p:cNvPr id="5" name="Title 1"/>
          <p:cNvSpPr txBox="1">
            <a:spLocks/>
          </p:cNvSpPr>
          <p:nvPr/>
        </p:nvSpPr>
        <p:spPr>
          <a:xfrm>
            <a:off x="483974" y="268037"/>
            <a:ext cx="7055380" cy="8178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the 2030 Agenda?</a:t>
            </a:r>
            <a:endParaRPr lang="en-US" dirty="0"/>
          </a:p>
        </p:txBody>
      </p:sp>
    </p:spTree>
    <p:extLst>
      <p:ext uri="{BB962C8B-B14F-4D97-AF65-F5344CB8AC3E}">
        <p14:creationId xmlns:p14="http://schemas.microsoft.com/office/powerpoint/2010/main" val="1633100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700" y="1414462"/>
            <a:ext cx="6711654" cy="4648207"/>
          </a:xfrm>
        </p:spPr>
        <p:txBody>
          <a:bodyPr>
            <a:normAutofit fontScale="92500"/>
          </a:bodyPr>
          <a:lstStyle/>
          <a:p>
            <a:r>
              <a:rPr lang="en-US" dirty="0" smtClean="0"/>
              <a:t>The overarching </a:t>
            </a:r>
            <a:r>
              <a:rPr lang="en-US" dirty="0"/>
              <a:t>principle of 2030 </a:t>
            </a:r>
            <a:r>
              <a:rPr lang="en-US" dirty="0" smtClean="0"/>
              <a:t>Agenda is:</a:t>
            </a:r>
          </a:p>
          <a:p>
            <a:pPr marL="0" indent="0" algn="ctr">
              <a:buNone/>
            </a:pPr>
            <a:r>
              <a:rPr lang="en-US" sz="4000" b="1" dirty="0" smtClean="0"/>
              <a:t>Leave No One Behind</a:t>
            </a:r>
            <a:endParaRPr lang="en-US" sz="4000" dirty="0"/>
          </a:p>
          <a:p>
            <a:pPr marL="0" indent="0" algn="ctr">
              <a:buNone/>
            </a:pPr>
            <a:endParaRPr lang="en-US" dirty="0" smtClean="0"/>
          </a:p>
          <a:p>
            <a:r>
              <a:rPr lang="en-US" dirty="0" smtClean="0"/>
              <a:t>This means to ensure </a:t>
            </a:r>
            <a:r>
              <a:rPr lang="en-US" dirty="0"/>
              <a:t>its success, the Agenda must remain </a:t>
            </a:r>
            <a:r>
              <a:rPr lang="en-US" b="1" dirty="0"/>
              <a:t>of the people, by the people and for the people</a:t>
            </a:r>
            <a:r>
              <a:rPr lang="en-US" dirty="0"/>
              <a:t>, committing the world to global action for the next 15 </a:t>
            </a:r>
            <a:r>
              <a:rPr lang="en-US" dirty="0" smtClean="0"/>
              <a:t>years.</a:t>
            </a:r>
          </a:p>
          <a:p>
            <a:endParaRPr lang="en-US" dirty="0" smtClean="0"/>
          </a:p>
          <a:p>
            <a:r>
              <a:rPr lang="en-US" dirty="0" smtClean="0"/>
              <a:t>This echoes our movement’s own principle:</a:t>
            </a:r>
          </a:p>
          <a:p>
            <a:pPr marL="0" indent="0" algn="ctr">
              <a:buNone/>
            </a:pPr>
            <a:r>
              <a:rPr lang="en-US" sz="4000" b="1" dirty="0" smtClean="0"/>
              <a:t>Nothing About Us Without Us</a:t>
            </a:r>
            <a:endParaRPr lang="en-US" sz="4000" b="1" dirty="0"/>
          </a:p>
        </p:txBody>
      </p:sp>
      <p:sp>
        <p:nvSpPr>
          <p:cNvPr id="4" name="Title 1"/>
          <p:cNvSpPr txBox="1">
            <a:spLocks/>
          </p:cNvSpPr>
          <p:nvPr/>
        </p:nvSpPr>
        <p:spPr>
          <a:xfrm>
            <a:off x="483974" y="268037"/>
            <a:ext cx="7055380" cy="817813"/>
          </a:xfrm>
          <a:prstGeom prst="rect">
            <a:avLst/>
          </a:prstGeom>
        </p:spPr>
        <p:txBody>
          <a:bodyPr vert="horz" lIns="91440" tIns="45720" rIns="91440" bIns="45720" rtlCol="0" anchor="t">
            <a:noAutofit/>
          </a:bodyPr>
          <a:lstStyle>
            <a:lvl1pPr algn="l" defTabSz="457200" rtl="0" eaLnBrk="1" latinLnBrk="0" hangingPunct="1">
              <a:spcBef>
                <a:spcPct val="0"/>
              </a:spcBef>
              <a:buNone/>
              <a:defRPr sz="4200" b="0" i="0" kern="1200">
                <a:solidFill>
                  <a:srgbClr val="2C4A8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smtClean="0"/>
              <a:t>What is the 2030 Agenda?</a:t>
            </a:r>
            <a:endParaRPr lang="en-US" dirty="0"/>
          </a:p>
        </p:txBody>
      </p:sp>
    </p:spTree>
    <p:extLst>
      <p:ext uri="{BB962C8B-B14F-4D97-AF65-F5344CB8AC3E}">
        <p14:creationId xmlns:p14="http://schemas.microsoft.com/office/powerpoint/2010/main" val="3043065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28750"/>
            <a:ext cx="9144000" cy="1500187"/>
          </a:xfrm>
        </p:spPr>
        <p:txBody>
          <a:bodyPr/>
          <a:lstStyle/>
          <a:p>
            <a:pPr algn="ctr"/>
            <a:r>
              <a:rPr lang="en-US" dirty="0" smtClean="0"/>
              <a:t>TWO</a:t>
            </a:r>
            <a:br>
              <a:rPr lang="en-US" dirty="0" smtClean="0"/>
            </a:br>
            <a:r>
              <a:rPr lang="en-US" smtClean="0"/>
              <a:t/>
            </a:r>
            <a:br>
              <a:rPr lang="en-US" smtClean="0"/>
            </a:br>
            <a:r>
              <a:rPr lang="en-US" sz="4400"/>
              <a:t>Where are Persons with Disabilities in the 2030 Agenda?</a:t>
            </a:r>
            <a:endParaRPr lang="en-US" dirty="0"/>
          </a:p>
        </p:txBody>
      </p:sp>
    </p:spTree>
    <p:extLst>
      <p:ext uri="{BB962C8B-B14F-4D97-AF65-F5344CB8AC3E}">
        <p14:creationId xmlns:p14="http://schemas.microsoft.com/office/powerpoint/2010/main" val="16574195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7379</TotalTime>
  <Words>3114</Words>
  <Application>Microsoft Office PowerPoint</Application>
  <PresentationFormat>Presentazione su schermo (4:3)</PresentationFormat>
  <Paragraphs>312</Paragraphs>
  <Slides>56</Slides>
  <Notes>8</Notes>
  <HiddenSlides>0</HiddenSlides>
  <MMClips>0</MMClips>
  <ScaleCrop>false</ScaleCrop>
  <HeadingPairs>
    <vt:vector size="4" baseType="variant">
      <vt:variant>
        <vt:lpstr>Tema</vt:lpstr>
      </vt:variant>
      <vt:variant>
        <vt:i4>1</vt:i4>
      </vt:variant>
      <vt:variant>
        <vt:lpstr>Titoli diapositive</vt:lpstr>
      </vt:variant>
      <vt:variant>
        <vt:i4>56</vt:i4>
      </vt:variant>
    </vt:vector>
  </HeadingPairs>
  <TitlesOfParts>
    <vt:vector size="57" baseType="lpstr">
      <vt:lpstr>Ion</vt:lpstr>
      <vt:lpstr> The 2030 Agenda</vt:lpstr>
      <vt:lpstr>Introduction</vt:lpstr>
      <vt:lpstr>ONE  What is the 2030 Agenda?</vt:lpstr>
      <vt:lpstr>What is the 2030 Agenda?</vt:lpstr>
      <vt:lpstr>Presentazione standard di PowerPoint</vt:lpstr>
      <vt:lpstr>What is the 2030 Agenda?</vt:lpstr>
      <vt:lpstr>Presentazione standard di PowerPoint</vt:lpstr>
      <vt:lpstr>Presentazione standard di PowerPoint</vt:lpstr>
      <vt:lpstr>TWO  Where are Persons with Disabilities in the 2030 Agenda?</vt:lpstr>
      <vt:lpstr>Where are Persons with Disabilities in the 2030 Agenda?</vt:lpstr>
      <vt:lpstr>Inclusion</vt:lpstr>
      <vt:lpstr>Presentazione standard di PowerPoint</vt:lpstr>
      <vt:lpstr>Presentazione standard di PowerPoint</vt:lpstr>
      <vt:lpstr>Presentazione standard di PowerPoint</vt:lpstr>
      <vt:lpstr>Presentazione standard di PowerPoint</vt:lpstr>
      <vt:lpstr>Presentazione standard di PowerPoint</vt:lpstr>
      <vt:lpstr>THREE  What are the Sustainable Development Goals?</vt:lpstr>
      <vt:lpstr>What are the Sustainable Development Goals?</vt:lpstr>
      <vt:lpstr>What are the Sustainable Development Goals?</vt:lpstr>
      <vt:lpstr>What are the Sustainable Development Goals?</vt:lpstr>
      <vt:lpstr>What are the Sustainable Development Goals?</vt:lpstr>
      <vt:lpstr>What are the Sustainable Development Goals?</vt:lpstr>
      <vt:lpstr>FOUR  How are the SDGs inclusive of persons with disabilities?</vt:lpstr>
      <vt:lpstr>Presentazione standard di PowerPoint</vt:lpstr>
      <vt:lpstr>All Goals and targets are related to persons with disabilities</vt:lpstr>
      <vt:lpstr>FIVE  How do the SDGs connect to the UN CRPD?</vt:lpstr>
      <vt:lpstr>Presentazione standard di PowerPoint</vt:lpstr>
      <vt:lpstr>Presentazione standard di PowerPoint</vt:lpstr>
      <vt:lpstr>Several UN CRPD Articles are cross-cutting in nature and must always be applied and/or considered for the implementation of every Goal and target. Some examples are included below.</vt:lpstr>
      <vt:lpstr>Presentazione standard di PowerPoint</vt:lpstr>
      <vt:lpstr>Example: Goal 4 Quality and Inclusive Education</vt:lpstr>
      <vt:lpstr>Example: Goal 5 Gender Equality</vt:lpstr>
      <vt:lpstr>Example: Goal 5 Gender Equality</vt:lpstr>
      <vt:lpstr>Example: Goal 8 Employment</vt:lpstr>
      <vt:lpstr>Example: Goal 8 Employment</vt:lpstr>
      <vt:lpstr>SIX  How can persons with disabilities engage in the SDGs?</vt:lpstr>
      <vt:lpstr>How can persons with disabilities engage in the SDGs?</vt:lpstr>
      <vt:lpstr>How can persons with disabilities engage in the SDGs?</vt:lpstr>
      <vt:lpstr>How can persons with disabilities engage in the SDGs?</vt:lpstr>
      <vt:lpstr>Presentazione standard di PowerPoint</vt:lpstr>
      <vt:lpstr>How can persons with disabilities engage in the SDGs?</vt:lpstr>
      <vt:lpstr>How can persons with disabilities engage in the SDGs?</vt:lpstr>
      <vt:lpstr>Individual Organizations of Persons with Disabilities (DPOs) join forces, develop a strategy and joint position.   They are supported by disability rights and development NGOs.</vt:lpstr>
      <vt:lpstr>Presentazione standard di PowerPoint</vt:lpstr>
      <vt:lpstr>Presentazione standard di PowerPoint</vt:lpstr>
      <vt:lpstr>Presentazione standard di PowerPoint</vt:lpstr>
      <vt:lpstr>Presentazione standard di PowerPoint</vt:lpstr>
      <vt:lpstr>Presentazione standard di PowerPoint</vt:lpstr>
      <vt:lpstr>How can persons with disabilities engage in the SDGs?</vt:lpstr>
      <vt:lpstr>SEVEN  What are the roles of persons with disabilities at the global level?</vt:lpstr>
      <vt:lpstr>What are the roles of persons with disabilities at the global level?</vt:lpstr>
      <vt:lpstr>Presentazione standard di PowerPoint</vt:lpstr>
      <vt:lpstr>Presentazione standard di PowerPoint</vt:lpstr>
      <vt:lpstr>HLPF Coordination Mechanism</vt:lpstr>
      <vt:lpstr>List of references</vt:lpstr>
      <vt:lpstr>Contact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Zeidenberg</dc:creator>
  <cp:lastModifiedBy>Simona Venturoli</cp:lastModifiedBy>
  <cp:revision>501</cp:revision>
  <cp:lastPrinted>2016-02-01T21:35:31Z</cp:lastPrinted>
  <dcterms:created xsi:type="dcterms:W3CDTF">2015-12-03T15:37:11Z</dcterms:created>
  <dcterms:modified xsi:type="dcterms:W3CDTF">2016-02-11T14:45:29Z</dcterms:modified>
</cp:coreProperties>
</file>